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71"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spPr>
            <a:scene3d>
              <a:camera prst="orthographicFront"/>
              <a:lightRig rig="threePt" dir="t"/>
            </a:scene3d>
            <a:sp3d>
              <a:bevelT/>
            </a:sp3d>
          </c:spPr>
          <c:dPt>
            <c:idx val="0"/>
            <c:bubble3D val="0"/>
            <c:spPr>
              <a:solidFill>
                <a:schemeClr val="bg1">
                  <a:lumMod val="65000"/>
                </a:schemeClr>
              </a:solidFill>
              <a:ln w="19050">
                <a:solidFill>
                  <a:schemeClr val="lt1"/>
                </a:solidFill>
              </a:ln>
              <a:effectLst/>
              <a:scene3d>
                <a:camera prst="orthographicFront"/>
                <a:lightRig rig="threePt" dir="t"/>
              </a:scene3d>
              <a:sp3d>
                <a:bevelT/>
              </a:sp3d>
            </c:spPr>
          </c:dPt>
          <c:dPt>
            <c:idx val="1"/>
            <c:bubble3D val="0"/>
            <c:spPr>
              <a:solidFill>
                <a:srgbClr val="004364"/>
              </a:solidFill>
              <a:ln w="19050">
                <a:solidFill>
                  <a:schemeClr val="lt1"/>
                </a:solidFill>
              </a:ln>
              <a:effectLst/>
              <a:scene3d>
                <a:camera prst="orthographicFront"/>
                <a:lightRig rig="threePt" dir="t"/>
              </a:scene3d>
              <a:sp3d>
                <a:bevelT/>
              </a:sp3d>
            </c:spPr>
          </c:dPt>
          <c:dLbls>
            <c:dLbl>
              <c:idx val="0"/>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E8355C77-8EBC-4476-836E-E4902F346C07}" type="PERCENTAGE">
                      <a:rPr lang="en-US" sz="3600">
                        <a:solidFill>
                          <a:schemeClr val="bg1"/>
                        </a:solidFill>
                      </a:rPr>
                      <a:pPr>
                        <a:defRPr sz="1197" b="0" i="0" u="none" strike="noStrike" kern="1200" baseline="0">
                          <a:solidFill>
                            <a:schemeClr val="tx1">
                              <a:lumMod val="75000"/>
                              <a:lumOff val="25000"/>
                            </a:schemeClr>
                          </a:solidFill>
                          <a:latin typeface="+mn-lt"/>
                          <a:ea typeface="+mn-ea"/>
                          <a:cs typeface="+mn-cs"/>
                        </a:defRPr>
                      </a:pPr>
                      <a:t>[PERCENTAGE]</a:t>
                    </a:fld>
                    <a:endParaRPr lang="en-US"/>
                  </a:p>
                </c:rich>
              </c:tx>
              <c:spPr>
                <a:noFill/>
                <a:ln>
                  <a:noFill/>
                </a:ln>
                <a:effectLst/>
              </c:spPr>
              <c:dLblPos val="ctr"/>
              <c:showLegendKey val="0"/>
              <c:showVal val="0"/>
              <c:showCatName val="0"/>
              <c:showSerName val="0"/>
              <c:showPercent val="1"/>
              <c:showBubbleSize val="0"/>
              <c:extLst>
                <c:ext xmlns:c15="http://schemas.microsoft.com/office/drawing/2012/chart" uri="{CE6537A1-D6FC-4f65-9D91-7224C49458BB}">
                  <c15:spPr xmlns:c15="http://schemas.microsoft.com/office/drawing/2012/chart">
                    <a:prstGeom prst="rect">
                      <a:avLst/>
                    </a:prstGeom>
                  </c15:spPr>
                  <c15:dlblFieldTable/>
                  <c15:showDataLabelsRange val="0"/>
                </c:ext>
              </c:extLst>
            </c:dLbl>
            <c:dLbl>
              <c:idx val="1"/>
              <c:spPr>
                <a:noFill/>
                <a:ln>
                  <a:noFill/>
                </a:ln>
                <a:effectLst/>
              </c:spPr>
              <c:txPr>
                <a:bodyPr rot="0" spcFirstLastPara="1" vertOverflow="ellipsis" vert="horz" wrap="square" lIns="38100" tIns="19050" rIns="38100" bIns="19050" anchor="ctr" anchorCtr="1">
                  <a:spAutoFit/>
                </a:bodyPr>
                <a:lstStyle/>
                <a:p>
                  <a:pPr>
                    <a:defRPr sz="3600" b="0"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1"/>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Those reporting no exposure</c:v>
                </c:pt>
                <c:pt idx="1">
                  <c:v>Those reporting exposure to at least one ACE</c:v>
                </c:pt>
              </c:strCache>
            </c:strRef>
          </c:cat>
          <c:val>
            <c:numRef>
              <c:f>Sheet1!$B$2:$B$3</c:f>
              <c:numCache>
                <c:formatCode>General</c:formatCode>
                <c:ptCount val="2"/>
                <c:pt idx="0">
                  <c:v>0.33</c:v>
                </c:pt>
                <c:pt idx="1">
                  <c:v>0.67</c:v>
                </c:pt>
              </c:numCache>
            </c:numRef>
          </c:val>
        </c:ser>
        <c:dLbls>
          <c:dLblPos val="outEnd"/>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BB30CA-AF42-4A7C-94E5-33BF00FE827E}" type="datetimeFigureOut">
              <a:rPr lang="en-US" smtClean="0"/>
              <a:t>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119362-CE40-47BA-8EF2-282F7AF53A28}" type="slidenum">
              <a:rPr lang="en-US" smtClean="0"/>
              <a:t>‹#›</a:t>
            </a:fld>
            <a:endParaRPr lang="en-US"/>
          </a:p>
        </p:txBody>
      </p:sp>
    </p:spTree>
    <p:extLst>
      <p:ext uri="{BB962C8B-B14F-4D97-AF65-F5344CB8AC3E}">
        <p14:creationId xmlns:p14="http://schemas.microsoft.com/office/powerpoint/2010/main" val="370055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Calibri" panose="020F0502020204030204" pitchFamily="34" charset="0"/>
                <a:cs typeface="Arial" panose="020B0604020202020204" pitchFamily="34" charset="0"/>
              </a:rPr>
              <a:t>Imagine that you work in a place where there is complete trust and honest communication between all staff, clients and administration. Imagine that everyone feels safe… everyone treats each other with respect… and everyone is confident their work will be successful.</a:t>
            </a:r>
            <a:r>
              <a:rPr lang="en-US" altLang="en-US" dirty="0">
                <a:latin typeface="Arial" panose="020B0604020202020204" pitchFamily="34" charset="0"/>
                <a:cs typeface="Arial" panose="020B0604020202020204" pitchFamily="34" charset="0"/>
              </a:rPr>
              <a:t> </a:t>
            </a:r>
          </a:p>
          <a:p>
            <a:endParaRPr lang="en-US" dirty="0"/>
          </a:p>
        </p:txBody>
      </p:sp>
      <p:sp>
        <p:nvSpPr>
          <p:cNvPr id="4" name="Slide Number Placeholder 3"/>
          <p:cNvSpPr>
            <a:spLocks noGrp="1"/>
          </p:cNvSpPr>
          <p:nvPr>
            <p:ph type="sldNum" sz="quarter" idx="10"/>
          </p:nvPr>
        </p:nvSpPr>
        <p:spPr/>
        <p:txBody>
          <a:bodyPr/>
          <a:lstStyle/>
          <a:p>
            <a:fld id="{FC8BD8E7-1312-41F3-99C4-6DA5AF891969}" type="slidenum">
              <a:rPr lang="en-US" smtClean="0"/>
              <a:t>2</a:t>
            </a:fld>
            <a:endParaRPr lang="en-US"/>
          </a:p>
        </p:txBody>
      </p:sp>
    </p:spTree>
    <p:extLst>
      <p:ext uri="{BB962C8B-B14F-4D97-AF65-F5344CB8AC3E}">
        <p14:creationId xmlns:p14="http://schemas.microsoft.com/office/powerpoint/2010/main" val="7320753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04800" y="4473892"/>
            <a:ext cx="6385560" cy="4723448"/>
          </a:xfrm>
        </p:spPr>
        <p:txBody>
          <a:bodyPr/>
          <a:lstStyle/>
          <a:p>
            <a:pPr marL="171450" indent="-171450">
              <a:buFont typeface="Arial" panose="020B0604020202020204" pitchFamily="34" charset="0"/>
              <a:buChar char="•"/>
            </a:pPr>
            <a:r>
              <a:rPr lang="en-US" dirty="0" smtClean="0"/>
              <a:t>One of the major findings of the ACEs study was the enormous number of participants who reported exposure to childhood adversity.</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In this study, only 1/3 of the adults reported having an ACE score of zero.</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That means that 2/3 of the people they surveyed reported that they did have some exposure to adversity in their early childhood.</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They also found that ¼ had been exposed to two ACEs and that 1/16 had been exposed to four or more types of childhood adversity.</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These numbers suggest that a majority of this population were exposed to some adverse childhood experience.</a:t>
            </a:r>
          </a:p>
          <a:p>
            <a:r>
              <a:rPr lang="en-US" dirty="0" smtClean="0"/>
              <a:t>--------------------------------------------------------------------------------------------------------------------------------------</a:t>
            </a:r>
          </a:p>
          <a:p>
            <a:pPr marL="171450" indent="-171450">
              <a:buFont typeface="Arial" panose="020B0604020202020204" pitchFamily="34" charset="0"/>
              <a:buChar char="•"/>
            </a:pPr>
            <a:r>
              <a:rPr lang="en-US" dirty="0" smtClean="0"/>
              <a:t>Because this is such a large sample, it is reasonable to extrapolate the results to other populations like this one: white, educated, over 50 with access to good health care.</a:t>
            </a:r>
          </a:p>
          <a:p>
            <a:pPr marL="171450" indent="-171450">
              <a:buFont typeface="Arial" panose="020B0604020202020204" pitchFamily="34" charset="0"/>
              <a:buChar char="•"/>
            </a:pPr>
            <a:r>
              <a:rPr lang="en-US" dirty="0" smtClean="0"/>
              <a:t>It might also make sense to assume that the results for this population may be quite low when thinking about populations that do not have the same access to resources and health care:</a:t>
            </a:r>
          </a:p>
          <a:p>
            <a:pPr marL="628650" lvl="1" indent="-171450">
              <a:buFont typeface="Arial" panose="020B0604020202020204" pitchFamily="34" charset="0"/>
              <a:buChar char="•"/>
            </a:pPr>
            <a:r>
              <a:rPr lang="en-US" dirty="0" smtClean="0"/>
              <a:t>Racial minorities who live in chronic poverty</a:t>
            </a:r>
          </a:p>
          <a:p>
            <a:pPr marL="628650" lvl="1" indent="-171450">
              <a:buFont typeface="Arial" panose="020B0604020202020204" pitchFamily="34" charset="0"/>
              <a:buChar char="•"/>
            </a:pPr>
            <a:r>
              <a:rPr lang="en-US" dirty="0" smtClean="0"/>
              <a:t>May be exposed to gun or gang violence, racism and other types of adversity.</a:t>
            </a:r>
          </a:p>
        </p:txBody>
      </p:sp>
      <p:sp>
        <p:nvSpPr>
          <p:cNvPr id="4" name="Slide Number Placeholder 3"/>
          <p:cNvSpPr>
            <a:spLocks noGrp="1"/>
          </p:cNvSpPr>
          <p:nvPr>
            <p:ph type="sldNum" sz="quarter" idx="10"/>
          </p:nvPr>
        </p:nvSpPr>
        <p:spPr/>
        <p:txBody>
          <a:bodyPr/>
          <a:lstStyle/>
          <a:p>
            <a:fld id="{FC8BD8E7-1312-41F3-99C4-6DA5AF891969}" type="slidenum">
              <a:rPr lang="en-US" smtClean="0"/>
              <a:t>11</a:t>
            </a:fld>
            <a:endParaRPr lang="en-US"/>
          </a:p>
        </p:txBody>
      </p:sp>
    </p:spTree>
    <p:extLst>
      <p:ext uri="{BB962C8B-B14F-4D97-AF65-F5344CB8AC3E}">
        <p14:creationId xmlns:p14="http://schemas.microsoft.com/office/powerpoint/2010/main" val="23198561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12420" y="4473892"/>
            <a:ext cx="6400800" cy="3660458"/>
          </a:xfrm>
        </p:spPr>
        <p:txBody>
          <a:bodyPr/>
          <a:lstStyle/>
          <a:p>
            <a:pPr marL="174708" indent="-174708">
              <a:buFont typeface="Arial" panose="020B0604020202020204" pitchFamily="34" charset="0"/>
              <a:buChar char="•"/>
            </a:pPr>
            <a:r>
              <a:rPr lang="en-US" dirty="0" smtClean="0"/>
              <a:t>Because we know so many people have been exposed to trauma, we can also assume that some of the behaviors or problems that we see may be a result of that.</a:t>
            </a:r>
          </a:p>
          <a:p>
            <a:pPr marL="174708" indent="-174708">
              <a:buFont typeface="Arial" panose="020B0604020202020204" pitchFamily="34" charset="0"/>
              <a:buChar char="•"/>
            </a:pPr>
            <a:endParaRPr lang="en-US" dirty="0" smtClean="0"/>
          </a:p>
          <a:p>
            <a:pPr marL="174708" indent="-174708">
              <a:buFont typeface="Arial" panose="020B0604020202020204" pitchFamily="34" charset="0"/>
              <a:buChar char="•"/>
            </a:pPr>
            <a:r>
              <a:rPr lang="en-US" dirty="0" smtClean="0"/>
              <a:t>We move away from blaming language and a view of our individuals as sick or bad to one that appreciates that their experiences are influencing their current functioning.</a:t>
            </a:r>
          </a:p>
          <a:p>
            <a:pPr marL="174708" indent="-174708">
              <a:buFont typeface="Arial" panose="020B0604020202020204" pitchFamily="34" charset="0"/>
              <a:buChar char="•"/>
            </a:pPr>
            <a:endParaRPr lang="en-US" dirty="0"/>
          </a:p>
          <a:p>
            <a:pPr marL="174708" indent="-174708">
              <a:buFont typeface="Arial" panose="020B0604020202020204" pitchFamily="34" charset="0"/>
              <a:buChar char="•"/>
            </a:pPr>
            <a:r>
              <a:rPr lang="en-US" dirty="0" smtClean="0"/>
              <a:t>We change the language we use to describe behavior – moving away from words like “manipulating, attention-seeking, etc.” – all of which evoke negative feelings about the individuals to terms that more accurately describe what they are doing in relation to their experience, as in “coping skills have become more of a problem than a help to them”</a:t>
            </a:r>
          </a:p>
          <a:p>
            <a:pPr marL="174708" indent="-174708">
              <a:buFont typeface="Arial" panose="020B0604020202020204" pitchFamily="34" charset="0"/>
              <a:buChar char="•"/>
            </a:pPr>
            <a:endParaRPr lang="en-US" dirty="0"/>
          </a:p>
          <a:p>
            <a:pPr marL="174708" indent="-174708">
              <a:buFont typeface="Arial" panose="020B0604020202020204" pitchFamily="34" charset="0"/>
              <a:buChar char="•"/>
            </a:pPr>
            <a:r>
              <a:rPr lang="en-US" dirty="0" smtClean="0"/>
              <a:t>1) Removes shame and blame thinking and </a:t>
            </a:r>
          </a:p>
          <a:p>
            <a:pPr marL="174708" indent="-174708">
              <a:buFont typeface="Arial" panose="020B0604020202020204" pitchFamily="34" charset="0"/>
              <a:buChar char="•"/>
            </a:pPr>
            <a:r>
              <a:rPr lang="en-US" dirty="0" smtClean="0"/>
              <a:t>2) Increases compassion and expectations of others.</a:t>
            </a:r>
          </a:p>
          <a:p>
            <a:r>
              <a:rPr lang="en-US" dirty="0" smtClean="0"/>
              <a:t>***Helpful when looking at our fellow team members too!</a:t>
            </a:r>
          </a:p>
          <a:p>
            <a:endParaRPr lang="en-US" dirty="0"/>
          </a:p>
          <a:p>
            <a:endParaRPr lang="en-US" dirty="0" smtClean="0"/>
          </a:p>
        </p:txBody>
      </p:sp>
      <p:sp>
        <p:nvSpPr>
          <p:cNvPr id="4" name="Slide Number Placeholder 3"/>
          <p:cNvSpPr>
            <a:spLocks noGrp="1"/>
          </p:cNvSpPr>
          <p:nvPr>
            <p:ph type="sldNum" sz="quarter" idx="10"/>
          </p:nvPr>
        </p:nvSpPr>
        <p:spPr/>
        <p:txBody>
          <a:bodyPr/>
          <a:lstStyle/>
          <a:p>
            <a:fld id="{FC8BD8E7-1312-41F3-99C4-6DA5AF891969}" type="slidenum">
              <a:rPr lang="en-US" smtClean="0"/>
              <a:t>15</a:t>
            </a:fld>
            <a:endParaRPr lang="en-US"/>
          </a:p>
        </p:txBody>
      </p:sp>
    </p:spTree>
    <p:extLst>
      <p:ext uri="{BB962C8B-B14F-4D97-AF65-F5344CB8AC3E}">
        <p14:creationId xmlns:p14="http://schemas.microsoft.com/office/powerpoint/2010/main" val="3383928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8BD8E7-1312-41F3-99C4-6DA5AF891969}" type="slidenum">
              <a:rPr lang="en-US" smtClean="0"/>
              <a:t>3</a:t>
            </a:fld>
            <a:endParaRPr lang="en-US"/>
          </a:p>
        </p:txBody>
      </p:sp>
    </p:spTree>
    <p:extLst>
      <p:ext uri="{BB962C8B-B14F-4D97-AF65-F5344CB8AC3E}">
        <p14:creationId xmlns:p14="http://schemas.microsoft.com/office/powerpoint/2010/main" val="1952037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42900" y="4473892"/>
            <a:ext cx="6225540" cy="3660458"/>
          </a:xfrm>
        </p:spPr>
        <p:txBody>
          <a:bodyPr/>
          <a:lstStyle/>
          <a:p>
            <a:r>
              <a:rPr lang="en-US" b="1" dirty="0" smtClean="0"/>
              <a:t>What is sanctuary?</a:t>
            </a:r>
          </a:p>
          <a:p>
            <a:pPr marL="174708" indent="-174708">
              <a:buFont typeface="Arial" panose="020B0604020202020204" pitchFamily="34" charset="0"/>
              <a:buChar char="•"/>
            </a:pPr>
            <a:r>
              <a:rPr lang="en-US" dirty="0" smtClean="0"/>
              <a:t>It is an organizational and treatment intervention based on the tenets of </a:t>
            </a:r>
            <a:r>
              <a:rPr lang="en-US" b="1" dirty="0" smtClean="0"/>
              <a:t>trauma theory </a:t>
            </a:r>
            <a:r>
              <a:rPr lang="en-US" dirty="0" smtClean="0"/>
              <a:t>and an understanding of </a:t>
            </a:r>
            <a:r>
              <a:rPr lang="en-US" b="1" dirty="0" smtClean="0"/>
              <a:t>systems theory</a:t>
            </a:r>
            <a:r>
              <a:rPr lang="en-US" dirty="0" smtClean="0"/>
              <a:t>.</a:t>
            </a:r>
          </a:p>
          <a:p>
            <a:pPr marL="174708" indent="-174708">
              <a:buFont typeface="Arial" panose="020B0604020202020204" pitchFamily="34" charset="0"/>
              <a:buChar char="•"/>
            </a:pPr>
            <a:endParaRPr lang="en-US" dirty="0" smtClean="0"/>
          </a:p>
          <a:p>
            <a:pPr marL="174708" indent="-174708">
              <a:buFont typeface="Arial" panose="020B0604020202020204" pitchFamily="34" charset="0"/>
              <a:buChar char="•"/>
            </a:pPr>
            <a:r>
              <a:rPr lang="en-US" dirty="0" smtClean="0"/>
              <a:t>Sanctuary addresses the ways in which trauma, adversity, and chronic stress influence individual behavior, as well as recognizes the ways in which whole organizations can be influenced by trauma, adversity and chronic stress.</a:t>
            </a:r>
          </a:p>
          <a:p>
            <a:pPr marL="174708" indent="-174708">
              <a:buFont typeface="Arial" panose="020B0604020202020204" pitchFamily="34" charset="0"/>
              <a:buChar char="•"/>
            </a:pPr>
            <a:endParaRPr lang="en-US" dirty="0" smtClean="0"/>
          </a:p>
          <a:p>
            <a:pPr marL="174708" indent="-174708">
              <a:buFont typeface="Arial" panose="020B0604020202020204" pitchFamily="34" charset="0"/>
              <a:buChar char="•"/>
            </a:pPr>
            <a:r>
              <a:rPr lang="en-US" dirty="0" smtClean="0"/>
              <a:t>Sanctuary is based on a set of guiding principles as well as some specific tools that reinforce the philosophy when practiced by staff and individuals on a daily basis.</a:t>
            </a:r>
          </a:p>
          <a:p>
            <a:pPr marL="174708" indent="-174708">
              <a:buFont typeface="Arial" panose="020B0604020202020204" pitchFamily="34" charset="0"/>
              <a:buChar char="•"/>
            </a:pPr>
            <a:endParaRPr lang="en-US" dirty="0" smtClean="0"/>
          </a:p>
          <a:p>
            <a:pPr marL="174708" indent="-174708">
              <a:buFont typeface="Arial" panose="020B0604020202020204" pitchFamily="34" charset="0"/>
              <a:buChar char="•"/>
            </a:pPr>
            <a:r>
              <a:rPr lang="en-US" dirty="0" smtClean="0"/>
              <a:t>Creating Sanctuary is a deeply rooted change initiative that requires sustained commitment and work over the course of years.</a:t>
            </a:r>
            <a:endParaRPr lang="en-US" dirty="0"/>
          </a:p>
        </p:txBody>
      </p:sp>
      <p:sp>
        <p:nvSpPr>
          <p:cNvPr id="4" name="Slide Number Placeholder 3"/>
          <p:cNvSpPr>
            <a:spLocks noGrp="1"/>
          </p:cNvSpPr>
          <p:nvPr>
            <p:ph type="sldNum" sz="quarter" idx="10"/>
          </p:nvPr>
        </p:nvSpPr>
        <p:spPr/>
        <p:txBody>
          <a:bodyPr/>
          <a:lstStyle/>
          <a:p>
            <a:fld id="{FC8BD8E7-1312-41F3-99C4-6DA5AF891969}" type="slidenum">
              <a:rPr lang="en-US" smtClean="0"/>
              <a:t>4</a:t>
            </a:fld>
            <a:endParaRPr lang="en-US"/>
          </a:p>
        </p:txBody>
      </p:sp>
    </p:spTree>
    <p:extLst>
      <p:ext uri="{BB962C8B-B14F-4D97-AF65-F5344CB8AC3E}">
        <p14:creationId xmlns:p14="http://schemas.microsoft.com/office/powerpoint/2010/main" val="3397982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73380" y="4473892"/>
            <a:ext cx="6263640" cy="3660458"/>
          </a:xfrm>
        </p:spPr>
        <p:txBody>
          <a:bodyPr/>
          <a:lstStyle/>
          <a:p>
            <a:pPr marL="174708" indent="-174708">
              <a:buFont typeface="Arial" panose="020B0604020202020204" pitchFamily="34" charset="0"/>
              <a:buChar char="•"/>
            </a:pPr>
            <a:r>
              <a:rPr lang="en-US" dirty="0" smtClean="0"/>
              <a:t>Sanctuary is based on the idea that healing from trauma, stress and adversity requires creating an environment that promotes healing.</a:t>
            </a:r>
          </a:p>
          <a:p>
            <a:endParaRPr lang="en-US" dirty="0" smtClean="0"/>
          </a:p>
          <a:p>
            <a:pPr marL="174708" indent="-174708">
              <a:buFont typeface="Arial" panose="020B0604020202020204" pitchFamily="34" charset="0"/>
              <a:buChar char="•"/>
            </a:pPr>
            <a:r>
              <a:rPr lang="en-US" dirty="0" smtClean="0"/>
              <a:t>Sanctuary refers to this environment as a trauma-informed culture, which means:</a:t>
            </a:r>
          </a:p>
          <a:p>
            <a:pPr marL="640594" lvl="1" indent="-174708">
              <a:buFont typeface="Arial" panose="020B0604020202020204" pitchFamily="34" charset="0"/>
              <a:buChar char="•"/>
            </a:pPr>
            <a:r>
              <a:rPr lang="en-US" dirty="0" smtClean="0"/>
              <a:t>People in the community have a shared language which allows them to communicate effectively regardless of their training or position at the agency.</a:t>
            </a:r>
          </a:p>
          <a:p>
            <a:pPr marL="640594" lvl="1" indent="-174708">
              <a:buFont typeface="Arial" panose="020B0604020202020204" pitchFamily="34" charset="0"/>
              <a:buChar char="•"/>
            </a:pPr>
            <a:r>
              <a:rPr lang="en-US" dirty="0" smtClean="0"/>
              <a:t>There is an organizing structure for thinking about how people heal and what they need in order to grow and change rather than an eclectic and disjointed way to approach providing services.</a:t>
            </a:r>
          </a:p>
          <a:p>
            <a:pPr marL="640594" lvl="1" indent="-174708">
              <a:buFont typeface="Arial" panose="020B0604020202020204" pitchFamily="34" charset="0"/>
              <a:buChar char="•"/>
            </a:pPr>
            <a:r>
              <a:rPr lang="en-US" dirty="0" smtClean="0"/>
              <a:t>There is an awareness of the impact of trauma on the functioning of the staff as well as on the individuals and</a:t>
            </a:r>
          </a:p>
          <a:p>
            <a:pPr marL="640594" lvl="1" indent="-174708">
              <a:buFont typeface="Arial" panose="020B0604020202020204" pitchFamily="34" charset="0"/>
              <a:buChar char="•"/>
            </a:pPr>
            <a:r>
              <a:rPr lang="en-US" dirty="0" smtClean="0"/>
              <a:t>There is recognition that both people and the organizations that they create have the capacity to grow and change.</a:t>
            </a:r>
            <a:endParaRPr lang="en-US" dirty="0"/>
          </a:p>
        </p:txBody>
      </p:sp>
      <p:sp>
        <p:nvSpPr>
          <p:cNvPr id="4" name="Slide Number Placeholder 3"/>
          <p:cNvSpPr>
            <a:spLocks noGrp="1"/>
          </p:cNvSpPr>
          <p:nvPr>
            <p:ph type="sldNum" sz="quarter" idx="10"/>
          </p:nvPr>
        </p:nvSpPr>
        <p:spPr/>
        <p:txBody>
          <a:bodyPr/>
          <a:lstStyle/>
          <a:p>
            <a:fld id="{FC8BD8E7-1312-41F3-99C4-6DA5AF891969}" type="slidenum">
              <a:rPr lang="en-US" smtClean="0"/>
              <a:t>5</a:t>
            </a:fld>
            <a:endParaRPr lang="en-US"/>
          </a:p>
        </p:txBody>
      </p:sp>
    </p:spTree>
    <p:extLst>
      <p:ext uri="{BB962C8B-B14F-4D97-AF65-F5344CB8AC3E}">
        <p14:creationId xmlns:p14="http://schemas.microsoft.com/office/powerpoint/2010/main" val="38003824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8BD8E7-1312-41F3-99C4-6DA5AF891969}" type="slidenum">
              <a:rPr lang="en-US" smtClean="0"/>
              <a:t>6</a:t>
            </a:fld>
            <a:endParaRPr lang="en-US"/>
          </a:p>
        </p:txBody>
      </p:sp>
    </p:spTree>
    <p:extLst>
      <p:ext uri="{BB962C8B-B14F-4D97-AF65-F5344CB8AC3E}">
        <p14:creationId xmlns:p14="http://schemas.microsoft.com/office/powerpoint/2010/main" val="75840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8BD8E7-1312-41F3-99C4-6DA5AF891969}" type="slidenum">
              <a:rPr lang="en-US" smtClean="0"/>
              <a:t>7</a:t>
            </a:fld>
            <a:endParaRPr lang="en-US"/>
          </a:p>
        </p:txBody>
      </p:sp>
    </p:spTree>
    <p:extLst>
      <p:ext uri="{BB962C8B-B14F-4D97-AF65-F5344CB8AC3E}">
        <p14:creationId xmlns:p14="http://schemas.microsoft.com/office/powerpoint/2010/main" val="1023579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8BD8E7-1312-41F3-99C4-6DA5AF891969}" type="slidenum">
              <a:rPr lang="en-US" smtClean="0"/>
              <a:t>8</a:t>
            </a:fld>
            <a:endParaRPr lang="en-US"/>
          </a:p>
        </p:txBody>
      </p:sp>
    </p:spTree>
    <p:extLst>
      <p:ext uri="{BB962C8B-B14F-4D97-AF65-F5344CB8AC3E}">
        <p14:creationId xmlns:p14="http://schemas.microsoft.com/office/powerpoint/2010/main" val="6263364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8BD8E7-1312-41F3-99C4-6DA5AF891969}" type="slidenum">
              <a:rPr lang="en-US" smtClean="0"/>
              <a:t>9</a:t>
            </a:fld>
            <a:endParaRPr lang="en-US"/>
          </a:p>
        </p:txBody>
      </p:sp>
    </p:spTree>
    <p:extLst>
      <p:ext uri="{BB962C8B-B14F-4D97-AF65-F5344CB8AC3E}">
        <p14:creationId xmlns:p14="http://schemas.microsoft.com/office/powerpoint/2010/main" val="1499371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96240" y="4473892"/>
            <a:ext cx="6263640" cy="3660458"/>
          </a:xfrm>
        </p:spPr>
        <p:txBody>
          <a:bodyPr/>
          <a:lstStyle/>
          <a:p>
            <a:r>
              <a:rPr lang="en-US" dirty="0"/>
              <a:t>Over 18,000 adults in the San Francisco area were surveyed in the 1990’s.  </a:t>
            </a:r>
            <a:r>
              <a:rPr lang="en-US" dirty="0" smtClean="0"/>
              <a:t>They looked into two categories of adversity: abuse and household dysfunction.</a:t>
            </a:r>
          </a:p>
          <a:p>
            <a:endParaRPr lang="en-US" dirty="0"/>
          </a:p>
          <a:p>
            <a:r>
              <a:rPr lang="en-US" dirty="0" smtClean="0"/>
              <a:t>When reporting their scores, participants were asked to assign one point for each of the things on the list that they had experienced.  The number of times an event happened did not influence the score.</a:t>
            </a:r>
            <a:endParaRPr lang="en-US" dirty="0"/>
          </a:p>
          <a:p>
            <a:endParaRPr lang="en-US" dirty="0"/>
          </a:p>
        </p:txBody>
      </p:sp>
      <p:sp>
        <p:nvSpPr>
          <p:cNvPr id="4" name="Slide Number Placeholder 3"/>
          <p:cNvSpPr>
            <a:spLocks noGrp="1"/>
          </p:cNvSpPr>
          <p:nvPr>
            <p:ph type="sldNum" sz="quarter" idx="10"/>
          </p:nvPr>
        </p:nvSpPr>
        <p:spPr/>
        <p:txBody>
          <a:bodyPr/>
          <a:lstStyle/>
          <a:p>
            <a:fld id="{FC8BD8E7-1312-41F3-99C4-6DA5AF891969}" type="slidenum">
              <a:rPr lang="en-US" smtClean="0"/>
              <a:t>10</a:t>
            </a:fld>
            <a:endParaRPr lang="en-US"/>
          </a:p>
        </p:txBody>
      </p:sp>
    </p:spTree>
    <p:extLst>
      <p:ext uri="{BB962C8B-B14F-4D97-AF65-F5344CB8AC3E}">
        <p14:creationId xmlns:p14="http://schemas.microsoft.com/office/powerpoint/2010/main" val="2209167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28187C1B-7FB6-4923-A1E8-32B8A8506DC1}" type="datetimeFigureOut">
              <a:rPr lang="en-US" smtClean="0"/>
              <a:t>1/3/2018</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947DD53-2734-4E55-BE0B-8AE015876A9B}"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7294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187C1B-7FB6-4923-A1E8-32B8A8506DC1}"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47DD53-2734-4E55-BE0B-8AE015876A9B}" type="slidenum">
              <a:rPr lang="en-US" smtClean="0"/>
              <a:t>‹#›</a:t>
            </a:fld>
            <a:endParaRPr lang="en-US"/>
          </a:p>
        </p:txBody>
      </p:sp>
    </p:spTree>
    <p:extLst>
      <p:ext uri="{BB962C8B-B14F-4D97-AF65-F5344CB8AC3E}">
        <p14:creationId xmlns:p14="http://schemas.microsoft.com/office/powerpoint/2010/main" val="1490732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187C1B-7FB6-4923-A1E8-32B8A8506DC1}"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47DD53-2734-4E55-BE0B-8AE015876A9B}" type="slidenum">
              <a:rPr lang="en-US" smtClean="0"/>
              <a:t>‹#›</a:t>
            </a:fld>
            <a:endParaRPr lang="en-US"/>
          </a:p>
        </p:txBody>
      </p:sp>
    </p:spTree>
    <p:extLst>
      <p:ext uri="{BB962C8B-B14F-4D97-AF65-F5344CB8AC3E}">
        <p14:creationId xmlns:p14="http://schemas.microsoft.com/office/powerpoint/2010/main" val="1285831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187C1B-7FB6-4923-A1E8-32B8A8506DC1}"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47DD53-2734-4E55-BE0B-8AE015876A9B}" type="slidenum">
              <a:rPr lang="en-US" smtClean="0"/>
              <a:t>‹#›</a:t>
            </a:fld>
            <a:endParaRPr lang="en-US"/>
          </a:p>
        </p:txBody>
      </p:sp>
    </p:spTree>
    <p:extLst>
      <p:ext uri="{BB962C8B-B14F-4D97-AF65-F5344CB8AC3E}">
        <p14:creationId xmlns:p14="http://schemas.microsoft.com/office/powerpoint/2010/main" val="1931062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187C1B-7FB6-4923-A1E8-32B8A8506DC1}"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47DD53-2734-4E55-BE0B-8AE015876A9B}"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5186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8187C1B-7FB6-4923-A1E8-32B8A8506DC1}"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47DD53-2734-4E55-BE0B-8AE015876A9B}" type="slidenum">
              <a:rPr lang="en-US" smtClean="0"/>
              <a:t>‹#›</a:t>
            </a:fld>
            <a:endParaRPr lang="en-US"/>
          </a:p>
        </p:txBody>
      </p:sp>
    </p:spTree>
    <p:extLst>
      <p:ext uri="{BB962C8B-B14F-4D97-AF65-F5344CB8AC3E}">
        <p14:creationId xmlns:p14="http://schemas.microsoft.com/office/powerpoint/2010/main" val="3429644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8187C1B-7FB6-4923-A1E8-32B8A8506DC1}" type="datetimeFigureOut">
              <a:rPr lang="en-US" smtClean="0"/>
              <a:t>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47DD53-2734-4E55-BE0B-8AE015876A9B}" type="slidenum">
              <a:rPr lang="en-US" smtClean="0"/>
              <a:t>‹#›</a:t>
            </a:fld>
            <a:endParaRPr lang="en-US"/>
          </a:p>
        </p:txBody>
      </p:sp>
    </p:spTree>
    <p:extLst>
      <p:ext uri="{BB962C8B-B14F-4D97-AF65-F5344CB8AC3E}">
        <p14:creationId xmlns:p14="http://schemas.microsoft.com/office/powerpoint/2010/main" val="3028886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8187C1B-7FB6-4923-A1E8-32B8A8506DC1}" type="datetimeFigureOut">
              <a:rPr lang="en-US" smtClean="0"/>
              <a:t>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47DD53-2734-4E55-BE0B-8AE015876A9B}" type="slidenum">
              <a:rPr lang="en-US" smtClean="0"/>
              <a:t>‹#›</a:t>
            </a:fld>
            <a:endParaRPr lang="en-US"/>
          </a:p>
        </p:txBody>
      </p:sp>
    </p:spTree>
    <p:extLst>
      <p:ext uri="{BB962C8B-B14F-4D97-AF65-F5344CB8AC3E}">
        <p14:creationId xmlns:p14="http://schemas.microsoft.com/office/powerpoint/2010/main" val="3962846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187C1B-7FB6-4923-A1E8-32B8A8506DC1}" type="datetimeFigureOut">
              <a:rPr lang="en-US" smtClean="0"/>
              <a:t>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47DD53-2734-4E55-BE0B-8AE015876A9B}" type="slidenum">
              <a:rPr lang="en-US" smtClean="0"/>
              <a:t>‹#›</a:t>
            </a:fld>
            <a:endParaRPr lang="en-US"/>
          </a:p>
        </p:txBody>
      </p:sp>
    </p:spTree>
    <p:extLst>
      <p:ext uri="{BB962C8B-B14F-4D97-AF65-F5344CB8AC3E}">
        <p14:creationId xmlns:p14="http://schemas.microsoft.com/office/powerpoint/2010/main" val="3254302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187C1B-7FB6-4923-A1E8-32B8A8506DC1}"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47DD53-2734-4E55-BE0B-8AE015876A9B}" type="slidenum">
              <a:rPr lang="en-US" smtClean="0"/>
              <a:t>‹#›</a:t>
            </a:fld>
            <a:endParaRPr lang="en-US"/>
          </a:p>
        </p:txBody>
      </p:sp>
    </p:spTree>
    <p:extLst>
      <p:ext uri="{BB962C8B-B14F-4D97-AF65-F5344CB8AC3E}">
        <p14:creationId xmlns:p14="http://schemas.microsoft.com/office/powerpoint/2010/main" val="1637293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187C1B-7FB6-4923-A1E8-32B8A8506DC1}"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47DD53-2734-4E55-BE0B-8AE015876A9B}" type="slidenum">
              <a:rPr lang="en-US" smtClean="0"/>
              <a:t>‹#›</a:t>
            </a:fld>
            <a:endParaRPr lang="en-US"/>
          </a:p>
        </p:txBody>
      </p:sp>
    </p:spTree>
    <p:extLst>
      <p:ext uri="{BB962C8B-B14F-4D97-AF65-F5344CB8AC3E}">
        <p14:creationId xmlns:p14="http://schemas.microsoft.com/office/powerpoint/2010/main" val="3983293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28187C1B-7FB6-4923-A1E8-32B8A8506DC1}" type="datetimeFigureOut">
              <a:rPr lang="en-US" smtClean="0"/>
              <a:t>1/3/2018</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B947DD53-2734-4E55-BE0B-8AE015876A9B}" type="slidenum">
              <a:rPr lang="en-US" smtClean="0"/>
              <a:t>‹#›</a:t>
            </a:fld>
            <a:endParaRPr lang="en-US"/>
          </a:p>
        </p:txBody>
      </p:sp>
    </p:spTree>
    <p:extLst>
      <p:ext uri="{BB962C8B-B14F-4D97-AF65-F5344CB8AC3E}">
        <p14:creationId xmlns:p14="http://schemas.microsoft.com/office/powerpoint/2010/main" val="982220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sanctuary</a:t>
            </a:r>
            <a:endParaRPr lang="en-US" dirty="0"/>
          </a:p>
        </p:txBody>
      </p:sp>
      <p:sp>
        <p:nvSpPr>
          <p:cNvPr id="3" name="Subtitle 2"/>
          <p:cNvSpPr>
            <a:spLocks noGrp="1"/>
          </p:cNvSpPr>
          <p:nvPr>
            <p:ph type="subTitle" idx="1"/>
          </p:nvPr>
        </p:nvSpPr>
        <p:spPr/>
        <p:txBody>
          <a:bodyPr/>
          <a:lstStyle/>
          <a:p>
            <a:r>
              <a:rPr lang="en-US" dirty="0" smtClean="0"/>
              <a:t>Background</a:t>
            </a:r>
            <a:endParaRPr lang="en-US" dirty="0"/>
          </a:p>
        </p:txBody>
      </p:sp>
    </p:spTree>
    <p:extLst>
      <p:ext uri="{BB962C8B-B14F-4D97-AF65-F5344CB8AC3E}">
        <p14:creationId xmlns:p14="http://schemas.microsoft.com/office/powerpoint/2010/main" val="230700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30300" y="685800"/>
            <a:ext cx="9969500" cy="1460500"/>
          </a:xfrm>
          <a:prstGeom prst="rect">
            <a:avLst/>
          </a:prstGeom>
          <a:solidFill>
            <a:srgbClr val="004364"/>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143000" y="2209800"/>
            <a:ext cx="4953000" cy="596900"/>
          </a:xfrm>
          <a:prstGeom prst="rect">
            <a:avLst/>
          </a:prstGeom>
          <a:solidFill>
            <a:srgbClr val="004364"/>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30300" y="2868141"/>
            <a:ext cx="4953000" cy="596900"/>
          </a:xfrm>
          <a:prstGeom prst="rect">
            <a:avLst/>
          </a:prstGeom>
          <a:solidFill>
            <a:srgbClr val="004364"/>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30300" y="3526974"/>
            <a:ext cx="4953000" cy="596900"/>
          </a:xfrm>
          <a:prstGeom prst="rect">
            <a:avLst/>
          </a:prstGeom>
          <a:solidFill>
            <a:srgbClr val="004364"/>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130300" y="4187374"/>
            <a:ext cx="4953000" cy="596900"/>
          </a:xfrm>
          <a:prstGeom prst="rect">
            <a:avLst/>
          </a:prstGeom>
          <a:solidFill>
            <a:srgbClr val="004364"/>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130300" y="4847774"/>
            <a:ext cx="4953000" cy="596900"/>
          </a:xfrm>
          <a:prstGeom prst="rect">
            <a:avLst/>
          </a:prstGeom>
          <a:solidFill>
            <a:srgbClr val="004364"/>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130300" y="5508174"/>
            <a:ext cx="4953000" cy="596900"/>
          </a:xfrm>
          <a:prstGeom prst="rect">
            <a:avLst/>
          </a:prstGeom>
          <a:solidFill>
            <a:srgbClr val="004364"/>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146800" y="2209800"/>
            <a:ext cx="4953000" cy="596900"/>
          </a:xfrm>
          <a:prstGeom prst="rect">
            <a:avLst/>
          </a:prstGeom>
          <a:solidFill>
            <a:srgbClr val="004364"/>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6146800" y="2870200"/>
            <a:ext cx="4953000" cy="596900"/>
          </a:xfrm>
          <a:prstGeom prst="rect">
            <a:avLst/>
          </a:prstGeom>
          <a:solidFill>
            <a:srgbClr val="004364"/>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6146800" y="3526974"/>
            <a:ext cx="4953000" cy="596900"/>
          </a:xfrm>
          <a:prstGeom prst="rect">
            <a:avLst/>
          </a:prstGeom>
          <a:solidFill>
            <a:srgbClr val="004364"/>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6146800" y="4187374"/>
            <a:ext cx="4953000" cy="596900"/>
          </a:xfrm>
          <a:prstGeom prst="rect">
            <a:avLst/>
          </a:prstGeom>
          <a:solidFill>
            <a:srgbClr val="004364"/>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146800" y="4835074"/>
            <a:ext cx="4953000" cy="596900"/>
          </a:xfrm>
          <a:prstGeom prst="rect">
            <a:avLst/>
          </a:prstGeom>
          <a:solidFill>
            <a:srgbClr val="004364"/>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6146800" y="5508174"/>
            <a:ext cx="4953000" cy="596900"/>
          </a:xfrm>
          <a:prstGeom prst="rect">
            <a:avLst/>
          </a:prstGeom>
          <a:solidFill>
            <a:srgbClr val="004364"/>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854200" y="1003300"/>
            <a:ext cx="8483600" cy="892552"/>
          </a:xfrm>
          <a:prstGeom prst="rect">
            <a:avLst/>
          </a:prstGeom>
          <a:noFill/>
        </p:spPr>
        <p:txBody>
          <a:bodyPr wrap="square" rtlCol="0">
            <a:spAutoFit/>
          </a:bodyPr>
          <a:lstStyle/>
          <a:p>
            <a:pPr algn="ctr"/>
            <a:r>
              <a:rPr lang="en-US" sz="3200" dirty="0" smtClean="0">
                <a:solidFill>
                  <a:schemeClr val="bg1"/>
                </a:solidFill>
              </a:rPr>
              <a:t>CHILDHOOD ADVERSITY BY CATEGORIES</a:t>
            </a:r>
          </a:p>
          <a:p>
            <a:pPr algn="ctr"/>
            <a:r>
              <a:rPr lang="en-US" sz="2000" dirty="0" smtClean="0">
                <a:solidFill>
                  <a:schemeClr val="bg1"/>
                </a:solidFill>
              </a:rPr>
              <a:t>(18 years or younger)</a:t>
            </a:r>
            <a:endParaRPr lang="en-US" sz="2000" dirty="0">
              <a:solidFill>
                <a:schemeClr val="bg1"/>
              </a:solidFill>
            </a:endParaRPr>
          </a:p>
        </p:txBody>
      </p:sp>
      <p:sp>
        <p:nvSpPr>
          <p:cNvPr id="20" name="TextBox 19"/>
          <p:cNvSpPr txBox="1"/>
          <p:nvPr/>
        </p:nvSpPr>
        <p:spPr>
          <a:xfrm>
            <a:off x="1143000" y="2277417"/>
            <a:ext cx="4953000" cy="461665"/>
          </a:xfrm>
          <a:prstGeom prst="rect">
            <a:avLst/>
          </a:prstGeom>
          <a:noFill/>
        </p:spPr>
        <p:txBody>
          <a:bodyPr wrap="square" rtlCol="0">
            <a:spAutoFit/>
          </a:bodyPr>
          <a:lstStyle/>
          <a:p>
            <a:pPr algn="ctr"/>
            <a:r>
              <a:rPr lang="en-US" sz="2400" dirty="0" smtClean="0">
                <a:solidFill>
                  <a:schemeClr val="bg1"/>
                </a:solidFill>
              </a:rPr>
              <a:t>Abuse</a:t>
            </a:r>
            <a:endParaRPr lang="en-US" sz="2400" dirty="0">
              <a:solidFill>
                <a:schemeClr val="bg1"/>
              </a:solidFill>
            </a:endParaRPr>
          </a:p>
        </p:txBody>
      </p:sp>
      <p:sp>
        <p:nvSpPr>
          <p:cNvPr id="22" name="TextBox 21"/>
          <p:cNvSpPr txBox="1"/>
          <p:nvPr/>
        </p:nvSpPr>
        <p:spPr>
          <a:xfrm>
            <a:off x="5981700" y="2277416"/>
            <a:ext cx="4953000" cy="461665"/>
          </a:xfrm>
          <a:prstGeom prst="rect">
            <a:avLst/>
          </a:prstGeom>
          <a:noFill/>
        </p:spPr>
        <p:txBody>
          <a:bodyPr wrap="square" rtlCol="0">
            <a:spAutoFit/>
          </a:bodyPr>
          <a:lstStyle/>
          <a:p>
            <a:pPr algn="ctr"/>
            <a:r>
              <a:rPr lang="en-US" sz="2400" dirty="0" smtClean="0">
                <a:solidFill>
                  <a:schemeClr val="bg1"/>
                </a:solidFill>
              </a:rPr>
              <a:t>Household</a:t>
            </a:r>
            <a:endParaRPr lang="en-US" sz="2400" dirty="0">
              <a:solidFill>
                <a:schemeClr val="bg1"/>
              </a:solidFill>
            </a:endParaRPr>
          </a:p>
        </p:txBody>
      </p:sp>
      <p:sp>
        <p:nvSpPr>
          <p:cNvPr id="23" name="TextBox 22"/>
          <p:cNvSpPr txBox="1"/>
          <p:nvPr/>
        </p:nvSpPr>
        <p:spPr>
          <a:xfrm>
            <a:off x="1193800" y="2935759"/>
            <a:ext cx="4953000" cy="461665"/>
          </a:xfrm>
          <a:prstGeom prst="rect">
            <a:avLst/>
          </a:prstGeom>
          <a:noFill/>
        </p:spPr>
        <p:txBody>
          <a:bodyPr wrap="square" rtlCol="0">
            <a:spAutoFit/>
          </a:bodyPr>
          <a:lstStyle/>
          <a:p>
            <a:r>
              <a:rPr lang="en-US" sz="2400" dirty="0" smtClean="0">
                <a:solidFill>
                  <a:schemeClr val="bg1"/>
                </a:solidFill>
              </a:rPr>
              <a:t>Psychological (by parents)</a:t>
            </a:r>
            <a:endParaRPr lang="en-US" sz="2400" dirty="0">
              <a:solidFill>
                <a:schemeClr val="bg1"/>
              </a:solidFill>
            </a:endParaRPr>
          </a:p>
        </p:txBody>
      </p:sp>
      <p:sp>
        <p:nvSpPr>
          <p:cNvPr id="24" name="TextBox 23"/>
          <p:cNvSpPr txBox="1"/>
          <p:nvPr/>
        </p:nvSpPr>
        <p:spPr>
          <a:xfrm>
            <a:off x="1193800" y="3577771"/>
            <a:ext cx="4953000" cy="461665"/>
          </a:xfrm>
          <a:prstGeom prst="rect">
            <a:avLst/>
          </a:prstGeom>
          <a:noFill/>
        </p:spPr>
        <p:txBody>
          <a:bodyPr wrap="square" rtlCol="0">
            <a:spAutoFit/>
          </a:bodyPr>
          <a:lstStyle/>
          <a:p>
            <a:r>
              <a:rPr lang="en-US" sz="2400" dirty="0" smtClean="0">
                <a:solidFill>
                  <a:schemeClr val="bg1"/>
                </a:solidFill>
              </a:rPr>
              <a:t>Physical (by parents)</a:t>
            </a:r>
            <a:endParaRPr lang="en-US" sz="2400" dirty="0">
              <a:solidFill>
                <a:schemeClr val="bg1"/>
              </a:solidFill>
            </a:endParaRPr>
          </a:p>
        </p:txBody>
      </p:sp>
      <p:sp>
        <p:nvSpPr>
          <p:cNvPr id="25" name="TextBox 24"/>
          <p:cNvSpPr txBox="1"/>
          <p:nvPr/>
        </p:nvSpPr>
        <p:spPr>
          <a:xfrm>
            <a:off x="1193800" y="4225474"/>
            <a:ext cx="4953000" cy="461665"/>
          </a:xfrm>
          <a:prstGeom prst="rect">
            <a:avLst/>
          </a:prstGeom>
          <a:noFill/>
        </p:spPr>
        <p:txBody>
          <a:bodyPr wrap="square" rtlCol="0">
            <a:spAutoFit/>
          </a:bodyPr>
          <a:lstStyle/>
          <a:p>
            <a:r>
              <a:rPr lang="en-US" sz="2400" dirty="0" smtClean="0">
                <a:solidFill>
                  <a:schemeClr val="bg1"/>
                </a:solidFill>
              </a:rPr>
              <a:t>Sexual (anyone)</a:t>
            </a:r>
            <a:endParaRPr lang="en-US" sz="2400" dirty="0">
              <a:solidFill>
                <a:schemeClr val="bg1"/>
              </a:solidFill>
            </a:endParaRPr>
          </a:p>
        </p:txBody>
      </p:sp>
      <p:sp>
        <p:nvSpPr>
          <p:cNvPr id="26" name="TextBox 25"/>
          <p:cNvSpPr txBox="1"/>
          <p:nvPr/>
        </p:nvSpPr>
        <p:spPr>
          <a:xfrm>
            <a:off x="1143000" y="4885874"/>
            <a:ext cx="4953000" cy="461665"/>
          </a:xfrm>
          <a:prstGeom prst="rect">
            <a:avLst/>
          </a:prstGeom>
          <a:noFill/>
        </p:spPr>
        <p:txBody>
          <a:bodyPr wrap="square" rtlCol="0">
            <a:spAutoFit/>
          </a:bodyPr>
          <a:lstStyle/>
          <a:p>
            <a:r>
              <a:rPr lang="en-US" sz="2400" dirty="0" smtClean="0">
                <a:solidFill>
                  <a:schemeClr val="bg1"/>
                </a:solidFill>
              </a:rPr>
              <a:t>Emotional neglect</a:t>
            </a:r>
            <a:endParaRPr lang="en-US" sz="2400" dirty="0">
              <a:solidFill>
                <a:schemeClr val="bg1"/>
              </a:solidFill>
            </a:endParaRPr>
          </a:p>
        </p:txBody>
      </p:sp>
      <p:sp>
        <p:nvSpPr>
          <p:cNvPr id="27" name="TextBox 26"/>
          <p:cNvSpPr txBox="1"/>
          <p:nvPr/>
        </p:nvSpPr>
        <p:spPr>
          <a:xfrm>
            <a:off x="1143000" y="5575791"/>
            <a:ext cx="4953000" cy="461665"/>
          </a:xfrm>
          <a:prstGeom prst="rect">
            <a:avLst/>
          </a:prstGeom>
          <a:noFill/>
        </p:spPr>
        <p:txBody>
          <a:bodyPr wrap="square" rtlCol="0">
            <a:spAutoFit/>
          </a:bodyPr>
          <a:lstStyle/>
          <a:p>
            <a:r>
              <a:rPr lang="en-US" sz="2400" dirty="0" smtClean="0">
                <a:solidFill>
                  <a:schemeClr val="bg1"/>
                </a:solidFill>
              </a:rPr>
              <a:t>Physical neglect</a:t>
            </a:r>
            <a:endParaRPr lang="en-US" sz="2400" dirty="0">
              <a:solidFill>
                <a:schemeClr val="bg1"/>
              </a:solidFill>
            </a:endParaRPr>
          </a:p>
        </p:txBody>
      </p:sp>
      <p:sp>
        <p:nvSpPr>
          <p:cNvPr id="28" name="TextBox 27"/>
          <p:cNvSpPr txBox="1"/>
          <p:nvPr/>
        </p:nvSpPr>
        <p:spPr>
          <a:xfrm>
            <a:off x="6146800" y="2925119"/>
            <a:ext cx="4953000" cy="461665"/>
          </a:xfrm>
          <a:prstGeom prst="rect">
            <a:avLst/>
          </a:prstGeom>
          <a:noFill/>
        </p:spPr>
        <p:txBody>
          <a:bodyPr wrap="square" rtlCol="0">
            <a:spAutoFit/>
          </a:bodyPr>
          <a:lstStyle/>
          <a:p>
            <a:r>
              <a:rPr lang="en-US" sz="2400" dirty="0" smtClean="0">
                <a:solidFill>
                  <a:schemeClr val="bg1"/>
                </a:solidFill>
              </a:rPr>
              <a:t>Substance Abuse</a:t>
            </a:r>
            <a:endParaRPr lang="en-US" sz="2400" dirty="0">
              <a:solidFill>
                <a:schemeClr val="bg1"/>
              </a:solidFill>
            </a:endParaRPr>
          </a:p>
        </p:txBody>
      </p:sp>
      <p:sp>
        <p:nvSpPr>
          <p:cNvPr id="29" name="TextBox 28"/>
          <p:cNvSpPr txBox="1"/>
          <p:nvPr/>
        </p:nvSpPr>
        <p:spPr>
          <a:xfrm>
            <a:off x="6146800" y="3594591"/>
            <a:ext cx="4953000" cy="461665"/>
          </a:xfrm>
          <a:prstGeom prst="rect">
            <a:avLst/>
          </a:prstGeom>
          <a:noFill/>
        </p:spPr>
        <p:txBody>
          <a:bodyPr wrap="square" rtlCol="0">
            <a:spAutoFit/>
          </a:bodyPr>
          <a:lstStyle/>
          <a:p>
            <a:r>
              <a:rPr lang="en-US" sz="2400" dirty="0" smtClean="0">
                <a:solidFill>
                  <a:schemeClr val="bg1"/>
                </a:solidFill>
              </a:rPr>
              <a:t>Mental Illness</a:t>
            </a:r>
            <a:endParaRPr lang="en-US" sz="2400" dirty="0">
              <a:solidFill>
                <a:schemeClr val="bg1"/>
              </a:solidFill>
            </a:endParaRPr>
          </a:p>
        </p:txBody>
      </p:sp>
      <p:sp>
        <p:nvSpPr>
          <p:cNvPr id="30" name="TextBox 29"/>
          <p:cNvSpPr txBox="1"/>
          <p:nvPr/>
        </p:nvSpPr>
        <p:spPr>
          <a:xfrm>
            <a:off x="6146800" y="4225473"/>
            <a:ext cx="4953000" cy="461665"/>
          </a:xfrm>
          <a:prstGeom prst="rect">
            <a:avLst/>
          </a:prstGeom>
          <a:noFill/>
        </p:spPr>
        <p:txBody>
          <a:bodyPr wrap="square" rtlCol="0">
            <a:spAutoFit/>
          </a:bodyPr>
          <a:lstStyle/>
          <a:p>
            <a:r>
              <a:rPr lang="en-US" sz="2400" dirty="0" smtClean="0">
                <a:solidFill>
                  <a:schemeClr val="bg1"/>
                </a:solidFill>
              </a:rPr>
              <a:t>Parent separation/divorce</a:t>
            </a:r>
            <a:endParaRPr lang="en-US" sz="2400" dirty="0">
              <a:solidFill>
                <a:schemeClr val="bg1"/>
              </a:solidFill>
            </a:endParaRPr>
          </a:p>
        </p:txBody>
      </p:sp>
      <p:sp>
        <p:nvSpPr>
          <p:cNvPr id="31" name="TextBox 30"/>
          <p:cNvSpPr txBox="1"/>
          <p:nvPr/>
        </p:nvSpPr>
        <p:spPr>
          <a:xfrm>
            <a:off x="6159500" y="4885874"/>
            <a:ext cx="4953000" cy="461665"/>
          </a:xfrm>
          <a:prstGeom prst="rect">
            <a:avLst/>
          </a:prstGeom>
          <a:noFill/>
        </p:spPr>
        <p:txBody>
          <a:bodyPr wrap="square" rtlCol="0">
            <a:spAutoFit/>
          </a:bodyPr>
          <a:lstStyle/>
          <a:p>
            <a:r>
              <a:rPr lang="en-US" sz="2400" dirty="0" smtClean="0">
                <a:solidFill>
                  <a:schemeClr val="bg1"/>
                </a:solidFill>
              </a:rPr>
              <a:t>Guardian treated violently</a:t>
            </a:r>
            <a:endParaRPr lang="en-US" sz="2400" dirty="0">
              <a:solidFill>
                <a:schemeClr val="bg1"/>
              </a:solidFill>
            </a:endParaRPr>
          </a:p>
        </p:txBody>
      </p:sp>
      <p:sp>
        <p:nvSpPr>
          <p:cNvPr id="32" name="TextBox 31"/>
          <p:cNvSpPr txBox="1"/>
          <p:nvPr/>
        </p:nvSpPr>
        <p:spPr>
          <a:xfrm>
            <a:off x="6210300" y="5575791"/>
            <a:ext cx="4953000" cy="461665"/>
          </a:xfrm>
          <a:prstGeom prst="rect">
            <a:avLst/>
          </a:prstGeom>
          <a:noFill/>
        </p:spPr>
        <p:txBody>
          <a:bodyPr wrap="square" rtlCol="0">
            <a:spAutoFit/>
          </a:bodyPr>
          <a:lstStyle/>
          <a:p>
            <a:r>
              <a:rPr lang="en-US" sz="2400" dirty="0" smtClean="0">
                <a:solidFill>
                  <a:schemeClr val="bg1"/>
                </a:solidFill>
              </a:rPr>
              <a:t>Imprisoned household member</a:t>
            </a:r>
            <a:endParaRPr lang="en-US" sz="2400" dirty="0">
              <a:solidFill>
                <a:schemeClr val="bg1"/>
              </a:solidFill>
            </a:endParaRPr>
          </a:p>
        </p:txBody>
      </p:sp>
    </p:spTree>
    <p:extLst>
      <p:ext uri="{BB962C8B-B14F-4D97-AF65-F5344CB8AC3E}">
        <p14:creationId xmlns:p14="http://schemas.microsoft.com/office/powerpoint/2010/main" val="1707754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Percent of participants exposed to at least one adverse childhood experience</a:t>
            </a:r>
            <a:endParaRPr lang="en-US" sz="3600" dirty="0"/>
          </a:p>
        </p:txBody>
      </p:sp>
      <p:graphicFrame>
        <p:nvGraphicFramePr>
          <p:cNvPr id="6" name="Chart 5"/>
          <p:cNvGraphicFramePr/>
          <p:nvPr>
            <p:extLst/>
          </p:nvPr>
        </p:nvGraphicFramePr>
        <p:xfrm>
          <a:off x="2641600" y="1600200"/>
          <a:ext cx="6908800" cy="4538133"/>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1130300" y="5232400"/>
            <a:ext cx="3352800" cy="707886"/>
          </a:xfrm>
          <a:prstGeom prst="rect">
            <a:avLst/>
          </a:prstGeom>
          <a:noFill/>
        </p:spPr>
        <p:txBody>
          <a:bodyPr wrap="square" rtlCol="0">
            <a:spAutoFit/>
          </a:bodyPr>
          <a:lstStyle/>
          <a:p>
            <a:pPr algn="r"/>
            <a:r>
              <a:rPr lang="en-US" sz="2000" dirty="0" smtClean="0"/>
              <a:t>Those reporting exposure to at least one ACE</a:t>
            </a:r>
            <a:endParaRPr lang="en-US" sz="2000" dirty="0"/>
          </a:p>
        </p:txBody>
      </p:sp>
      <p:sp>
        <p:nvSpPr>
          <p:cNvPr id="8" name="TextBox 7"/>
          <p:cNvSpPr txBox="1"/>
          <p:nvPr/>
        </p:nvSpPr>
        <p:spPr>
          <a:xfrm>
            <a:off x="7708900" y="2147669"/>
            <a:ext cx="3352800" cy="400110"/>
          </a:xfrm>
          <a:prstGeom prst="rect">
            <a:avLst/>
          </a:prstGeom>
          <a:noFill/>
        </p:spPr>
        <p:txBody>
          <a:bodyPr wrap="square" rtlCol="0">
            <a:spAutoFit/>
          </a:bodyPr>
          <a:lstStyle/>
          <a:p>
            <a:r>
              <a:rPr lang="en-US" sz="2000" dirty="0" smtClean="0"/>
              <a:t>Those reporting no exposure</a:t>
            </a:r>
            <a:endParaRPr lang="en-US" sz="2000" dirty="0"/>
          </a:p>
        </p:txBody>
      </p:sp>
    </p:spTree>
    <p:extLst>
      <p:ext uri="{BB962C8B-B14F-4D97-AF65-F5344CB8AC3E}">
        <p14:creationId xmlns:p14="http://schemas.microsoft.com/office/powerpoint/2010/main" val="2960021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Overall findings</a:t>
            </a:r>
            <a:endParaRPr lang="en-US" sz="4000" dirty="0"/>
          </a:p>
        </p:txBody>
      </p:sp>
      <p:sp>
        <p:nvSpPr>
          <p:cNvPr id="3" name="Content Placeholder 2"/>
          <p:cNvSpPr txBox="1">
            <a:spLocks/>
          </p:cNvSpPr>
          <p:nvPr/>
        </p:nvSpPr>
        <p:spPr>
          <a:xfrm>
            <a:off x="1524000" y="1714500"/>
            <a:ext cx="10452100" cy="4457700"/>
          </a:xfrm>
          <a:prstGeom prst="rect">
            <a:avLst/>
          </a:prstGeom>
        </p:spPr>
        <p:txBody>
          <a:bodyPr/>
          <a:lstStyle>
            <a:lvl1pPr marL="274320" indent="-228600" algn="l" defTabSz="914400" rtl="0" eaLnBrk="1" latinLnBrk="0" hangingPunct="1">
              <a:lnSpc>
                <a:spcPct val="90000"/>
              </a:lnSpc>
              <a:spcBef>
                <a:spcPts val="1800"/>
              </a:spcBef>
              <a:buClr>
                <a:schemeClr val="accent1"/>
              </a:buClr>
              <a:buSzPct val="10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800"/>
              </a:spcBef>
              <a:buClr>
                <a:schemeClr val="accent1"/>
              </a:buClr>
              <a:buSzPct val="10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Clr>
                <a:schemeClr val="accent1"/>
              </a:buClr>
              <a:buSzPct val="100000"/>
              <a:buFont typeface="Arial" pitchFamily="34" charset="0"/>
              <a:buChar char="▪"/>
              <a:defRPr sz="1600" kern="1200">
                <a:solidFill>
                  <a:schemeClr val="tx1"/>
                </a:solidFill>
                <a:latin typeface="+mn-lt"/>
                <a:ea typeface="+mn-ea"/>
                <a:cs typeface="+mn-cs"/>
              </a:defRPr>
            </a:lvl3pPr>
            <a:lvl4pPr marL="118872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4pPr>
            <a:lvl5pPr marL="14630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5pPr>
            <a:lvl6pPr marL="16916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6pPr>
            <a:lvl7pPr marL="19202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7pPr>
            <a:lvl8pPr marL="21488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8pPr>
            <a:lvl9pPr marL="23774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9pPr>
          </a:lstStyle>
          <a:p>
            <a:pPr>
              <a:lnSpc>
                <a:spcPct val="100000"/>
              </a:lnSpc>
              <a:spcBef>
                <a:spcPts val="0"/>
              </a:spcBef>
            </a:pPr>
            <a:r>
              <a:rPr lang="en-US" sz="2200" dirty="0" smtClean="0"/>
              <a:t>More than half of the people were exposed to at least one ACE</a:t>
            </a:r>
          </a:p>
          <a:p>
            <a:pPr>
              <a:lnSpc>
                <a:spcPct val="100000"/>
              </a:lnSpc>
              <a:spcBef>
                <a:spcPts val="0"/>
              </a:spcBef>
            </a:pPr>
            <a:endParaRPr lang="en-US" sz="2200" dirty="0"/>
          </a:p>
          <a:p>
            <a:pPr>
              <a:lnSpc>
                <a:spcPct val="100000"/>
              </a:lnSpc>
              <a:spcBef>
                <a:spcPts val="0"/>
              </a:spcBef>
            </a:pPr>
            <a:r>
              <a:rPr lang="en-US" sz="2200" dirty="0" smtClean="0"/>
              <a:t>1 out of 4 people were exposed to 2 different types of ACE</a:t>
            </a:r>
          </a:p>
          <a:p>
            <a:pPr>
              <a:lnSpc>
                <a:spcPct val="100000"/>
              </a:lnSpc>
              <a:spcBef>
                <a:spcPts val="0"/>
              </a:spcBef>
            </a:pPr>
            <a:endParaRPr lang="en-US" sz="2200" dirty="0"/>
          </a:p>
          <a:p>
            <a:pPr>
              <a:lnSpc>
                <a:spcPct val="100000"/>
              </a:lnSpc>
              <a:spcBef>
                <a:spcPts val="0"/>
              </a:spcBef>
            </a:pPr>
            <a:r>
              <a:rPr lang="en-US" sz="2200" dirty="0" smtClean="0"/>
              <a:t>1 out of 16 people were exposed to 4 or more types of ACE</a:t>
            </a:r>
          </a:p>
          <a:p>
            <a:pPr marL="45720" indent="0">
              <a:buFont typeface="Arial" pitchFamily="34" charset="0"/>
              <a:buNone/>
            </a:pPr>
            <a:endParaRPr lang="en-US" sz="2200" dirty="0"/>
          </a:p>
          <a:p>
            <a:r>
              <a:rPr lang="en-US" sz="2200" dirty="0" smtClean="0"/>
              <a:t>As the number of ACE increase, the number of co-occurring or co-morbid conditions increases.</a:t>
            </a:r>
          </a:p>
          <a:p>
            <a:pPr marL="45720" indent="0">
              <a:buFont typeface="Arial" pitchFamily="34" charset="0"/>
              <a:buNone/>
            </a:pPr>
            <a:endParaRPr lang="en-US" dirty="0"/>
          </a:p>
        </p:txBody>
      </p:sp>
    </p:spTree>
    <p:extLst>
      <p:ext uri="{BB962C8B-B14F-4D97-AF65-F5344CB8AC3E}">
        <p14:creationId xmlns:p14="http://schemas.microsoft.com/office/powerpoint/2010/main" val="580747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39229" y="1845527"/>
            <a:ext cx="4449336" cy="490653"/>
          </a:xfrm>
          <a:prstGeom prst="rect">
            <a:avLst/>
          </a:prstGeom>
          <a:solidFill>
            <a:srgbClr val="004364"/>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088565" y="1845527"/>
            <a:ext cx="4449336" cy="490653"/>
          </a:xfrm>
          <a:prstGeom prst="rect">
            <a:avLst/>
          </a:prstGeom>
          <a:solidFill>
            <a:srgbClr val="004364"/>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1639229" y="2336180"/>
            <a:ext cx="4449336" cy="490653"/>
          </a:xfrm>
          <a:prstGeom prst="rect">
            <a:avLst/>
          </a:prstGeom>
          <a:solidFill>
            <a:srgbClr val="004364"/>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6088565" y="2336180"/>
            <a:ext cx="4449336" cy="490653"/>
          </a:xfrm>
          <a:prstGeom prst="rect">
            <a:avLst/>
          </a:prstGeom>
          <a:solidFill>
            <a:srgbClr val="004364"/>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1639229" y="2826833"/>
            <a:ext cx="4449336" cy="490653"/>
          </a:xfrm>
          <a:prstGeom prst="rect">
            <a:avLst/>
          </a:prstGeom>
          <a:solidFill>
            <a:srgbClr val="004364"/>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6088565" y="2826833"/>
            <a:ext cx="4449336" cy="490653"/>
          </a:xfrm>
          <a:prstGeom prst="rect">
            <a:avLst/>
          </a:prstGeom>
          <a:solidFill>
            <a:srgbClr val="004364"/>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639229" y="3317486"/>
            <a:ext cx="4449336" cy="490653"/>
          </a:xfrm>
          <a:prstGeom prst="rect">
            <a:avLst/>
          </a:prstGeom>
          <a:solidFill>
            <a:srgbClr val="004364"/>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6088565" y="3317486"/>
            <a:ext cx="4449336" cy="490653"/>
          </a:xfrm>
          <a:prstGeom prst="rect">
            <a:avLst/>
          </a:prstGeom>
          <a:solidFill>
            <a:srgbClr val="004364"/>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1639229" y="3808139"/>
            <a:ext cx="4449336" cy="490653"/>
          </a:xfrm>
          <a:prstGeom prst="rect">
            <a:avLst/>
          </a:prstGeom>
          <a:solidFill>
            <a:srgbClr val="004364"/>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6088565" y="3808139"/>
            <a:ext cx="4449336" cy="490653"/>
          </a:xfrm>
          <a:prstGeom prst="rect">
            <a:avLst/>
          </a:prstGeom>
          <a:solidFill>
            <a:srgbClr val="004364"/>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1639229" y="4298792"/>
            <a:ext cx="4449336" cy="490653"/>
          </a:xfrm>
          <a:prstGeom prst="rect">
            <a:avLst/>
          </a:prstGeom>
          <a:solidFill>
            <a:srgbClr val="004364"/>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6088565" y="4298792"/>
            <a:ext cx="4449336" cy="490653"/>
          </a:xfrm>
          <a:prstGeom prst="rect">
            <a:avLst/>
          </a:prstGeom>
          <a:solidFill>
            <a:srgbClr val="004364"/>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1639229" y="4789445"/>
            <a:ext cx="4449336" cy="490653"/>
          </a:xfrm>
          <a:prstGeom prst="rect">
            <a:avLst/>
          </a:prstGeom>
          <a:solidFill>
            <a:srgbClr val="004364"/>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6088565" y="4789445"/>
            <a:ext cx="4449336" cy="490653"/>
          </a:xfrm>
          <a:prstGeom prst="rect">
            <a:avLst/>
          </a:prstGeom>
          <a:solidFill>
            <a:srgbClr val="004364"/>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1639229" y="5280098"/>
            <a:ext cx="4449336" cy="490653"/>
          </a:xfrm>
          <a:prstGeom prst="rect">
            <a:avLst/>
          </a:prstGeom>
          <a:solidFill>
            <a:srgbClr val="004364"/>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6088565" y="5280098"/>
            <a:ext cx="4449336" cy="490653"/>
          </a:xfrm>
          <a:prstGeom prst="rect">
            <a:avLst/>
          </a:prstGeom>
          <a:solidFill>
            <a:srgbClr val="004364"/>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1639229" y="5770751"/>
            <a:ext cx="4449336" cy="490653"/>
          </a:xfrm>
          <a:prstGeom prst="rect">
            <a:avLst/>
          </a:prstGeom>
          <a:solidFill>
            <a:srgbClr val="004364"/>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6088565" y="5770751"/>
            <a:ext cx="4449336" cy="490653"/>
          </a:xfrm>
          <a:prstGeom prst="rect">
            <a:avLst/>
          </a:prstGeom>
          <a:solidFill>
            <a:srgbClr val="004364"/>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itle 1"/>
          <p:cNvSpPr>
            <a:spLocks noGrp="1"/>
          </p:cNvSpPr>
          <p:nvPr>
            <p:ph type="title"/>
          </p:nvPr>
        </p:nvSpPr>
        <p:spPr>
          <a:xfrm>
            <a:off x="1524000" y="457200"/>
            <a:ext cx="9144000" cy="1143000"/>
          </a:xfrm>
        </p:spPr>
        <p:txBody>
          <a:bodyPr/>
          <a:lstStyle/>
          <a:p>
            <a:r>
              <a:rPr lang="en-US" dirty="0" smtClean="0"/>
              <a:t>Co-occurring or co-morbid conditions</a:t>
            </a:r>
            <a:endParaRPr lang="en-US" dirty="0"/>
          </a:p>
        </p:txBody>
      </p:sp>
      <p:sp>
        <p:nvSpPr>
          <p:cNvPr id="40" name="TextBox 39"/>
          <p:cNvSpPr txBox="1"/>
          <p:nvPr/>
        </p:nvSpPr>
        <p:spPr>
          <a:xfrm>
            <a:off x="1951463" y="1921571"/>
            <a:ext cx="4137102" cy="400110"/>
          </a:xfrm>
          <a:prstGeom prst="rect">
            <a:avLst/>
          </a:prstGeom>
          <a:noFill/>
        </p:spPr>
        <p:txBody>
          <a:bodyPr wrap="square" rtlCol="0">
            <a:spAutoFit/>
          </a:bodyPr>
          <a:lstStyle/>
          <a:p>
            <a:r>
              <a:rPr lang="en-US" sz="2000" dirty="0" smtClean="0">
                <a:solidFill>
                  <a:schemeClr val="bg1"/>
                </a:solidFill>
              </a:rPr>
              <a:t>Smoking</a:t>
            </a:r>
            <a:endParaRPr lang="en-US" dirty="0">
              <a:solidFill>
                <a:schemeClr val="bg1"/>
              </a:solidFill>
            </a:endParaRPr>
          </a:p>
        </p:txBody>
      </p:sp>
      <p:sp>
        <p:nvSpPr>
          <p:cNvPr id="41" name="TextBox 40"/>
          <p:cNvSpPr txBox="1"/>
          <p:nvPr/>
        </p:nvSpPr>
        <p:spPr>
          <a:xfrm>
            <a:off x="1951463" y="5816022"/>
            <a:ext cx="4137102" cy="400110"/>
          </a:xfrm>
          <a:prstGeom prst="rect">
            <a:avLst/>
          </a:prstGeom>
          <a:noFill/>
        </p:spPr>
        <p:txBody>
          <a:bodyPr wrap="square" rtlCol="0">
            <a:spAutoFit/>
          </a:bodyPr>
          <a:lstStyle/>
          <a:p>
            <a:r>
              <a:rPr lang="en-US" sz="2000" dirty="0" smtClean="0">
                <a:solidFill>
                  <a:schemeClr val="bg1"/>
                </a:solidFill>
              </a:rPr>
              <a:t>Depression</a:t>
            </a:r>
            <a:endParaRPr lang="en-US" dirty="0">
              <a:solidFill>
                <a:schemeClr val="bg1"/>
              </a:solidFill>
            </a:endParaRPr>
          </a:p>
        </p:txBody>
      </p:sp>
      <p:sp>
        <p:nvSpPr>
          <p:cNvPr id="42" name="TextBox 41"/>
          <p:cNvSpPr txBox="1"/>
          <p:nvPr/>
        </p:nvSpPr>
        <p:spPr>
          <a:xfrm>
            <a:off x="1951463" y="2872104"/>
            <a:ext cx="4137102" cy="400110"/>
          </a:xfrm>
          <a:prstGeom prst="rect">
            <a:avLst/>
          </a:prstGeom>
          <a:noFill/>
        </p:spPr>
        <p:txBody>
          <a:bodyPr wrap="square" rtlCol="0">
            <a:spAutoFit/>
          </a:bodyPr>
          <a:lstStyle/>
          <a:p>
            <a:r>
              <a:rPr lang="en-US" sz="2000" smtClean="0">
                <a:solidFill>
                  <a:schemeClr val="bg1"/>
                </a:solidFill>
              </a:rPr>
              <a:t>Heart </a:t>
            </a:r>
            <a:r>
              <a:rPr lang="en-US" sz="2000" dirty="0" smtClean="0">
                <a:solidFill>
                  <a:schemeClr val="bg1"/>
                </a:solidFill>
              </a:rPr>
              <a:t>Disease</a:t>
            </a:r>
            <a:endParaRPr lang="en-US" dirty="0">
              <a:solidFill>
                <a:schemeClr val="bg1"/>
              </a:solidFill>
            </a:endParaRPr>
          </a:p>
        </p:txBody>
      </p:sp>
      <p:sp>
        <p:nvSpPr>
          <p:cNvPr id="43" name="TextBox 42"/>
          <p:cNvSpPr txBox="1"/>
          <p:nvPr/>
        </p:nvSpPr>
        <p:spPr>
          <a:xfrm>
            <a:off x="1951463" y="3362757"/>
            <a:ext cx="4137102" cy="400110"/>
          </a:xfrm>
          <a:prstGeom prst="rect">
            <a:avLst/>
          </a:prstGeom>
          <a:noFill/>
        </p:spPr>
        <p:txBody>
          <a:bodyPr wrap="square" rtlCol="0">
            <a:spAutoFit/>
          </a:bodyPr>
          <a:lstStyle/>
          <a:p>
            <a:r>
              <a:rPr lang="en-US" sz="2000" dirty="0" smtClean="0">
                <a:solidFill>
                  <a:schemeClr val="bg1"/>
                </a:solidFill>
              </a:rPr>
              <a:t>Diabetes</a:t>
            </a:r>
            <a:endParaRPr lang="en-US" dirty="0">
              <a:solidFill>
                <a:schemeClr val="bg1"/>
              </a:solidFill>
            </a:endParaRPr>
          </a:p>
        </p:txBody>
      </p:sp>
      <p:sp>
        <p:nvSpPr>
          <p:cNvPr id="44" name="TextBox 43"/>
          <p:cNvSpPr txBox="1"/>
          <p:nvPr/>
        </p:nvSpPr>
        <p:spPr>
          <a:xfrm>
            <a:off x="1951463" y="3853410"/>
            <a:ext cx="4137102" cy="400110"/>
          </a:xfrm>
          <a:prstGeom prst="rect">
            <a:avLst/>
          </a:prstGeom>
          <a:noFill/>
        </p:spPr>
        <p:txBody>
          <a:bodyPr wrap="square" rtlCol="0">
            <a:spAutoFit/>
          </a:bodyPr>
          <a:lstStyle/>
          <a:p>
            <a:r>
              <a:rPr lang="en-US" sz="2000" dirty="0" smtClean="0">
                <a:solidFill>
                  <a:schemeClr val="bg1"/>
                </a:solidFill>
              </a:rPr>
              <a:t>Obesity</a:t>
            </a:r>
            <a:endParaRPr lang="en-US" dirty="0">
              <a:solidFill>
                <a:schemeClr val="bg1"/>
              </a:solidFill>
            </a:endParaRPr>
          </a:p>
        </p:txBody>
      </p:sp>
      <p:sp>
        <p:nvSpPr>
          <p:cNvPr id="45" name="TextBox 44"/>
          <p:cNvSpPr txBox="1"/>
          <p:nvPr/>
        </p:nvSpPr>
        <p:spPr>
          <a:xfrm>
            <a:off x="1951463" y="4348968"/>
            <a:ext cx="4137102" cy="400110"/>
          </a:xfrm>
          <a:prstGeom prst="rect">
            <a:avLst/>
          </a:prstGeom>
          <a:noFill/>
        </p:spPr>
        <p:txBody>
          <a:bodyPr wrap="square" rtlCol="0">
            <a:spAutoFit/>
          </a:bodyPr>
          <a:lstStyle/>
          <a:p>
            <a:r>
              <a:rPr lang="en-US" sz="2000" dirty="0" smtClean="0">
                <a:solidFill>
                  <a:schemeClr val="bg1"/>
                </a:solidFill>
              </a:rPr>
              <a:t>Hepatitis</a:t>
            </a:r>
            <a:endParaRPr lang="en-US" dirty="0">
              <a:solidFill>
                <a:schemeClr val="bg1"/>
              </a:solidFill>
            </a:endParaRPr>
          </a:p>
        </p:txBody>
      </p:sp>
      <p:sp>
        <p:nvSpPr>
          <p:cNvPr id="46" name="TextBox 45"/>
          <p:cNvSpPr txBox="1"/>
          <p:nvPr/>
        </p:nvSpPr>
        <p:spPr>
          <a:xfrm>
            <a:off x="1951463" y="4829812"/>
            <a:ext cx="4137102" cy="400110"/>
          </a:xfrm>
          <a:prstGeom prst="rect">
            <a:avLst/>
          </a:prstGeom>
          <a:noFill/>
        </p:spPr>
        <p:txBody>
          <a:bodyPr wrap="square" rtlCol="0">
            <a:spAutoFit/>
          </a:bodyPr>
          <a:lstStyle/>
          <a:p>
            <a:r>
              <a:rPr lang="en-US" sz="2000" dirty="0" smtClean="0">
                <a:solidFill>
                  <a:schemeClr val="bg1"/>
                </a:solidFill>
              </a:rPr>
              <a:t>Alcoholism</a:t>
            </a:r>
            <a:endParaRPr lang="en-US" dirty="0">
              <a:solidFill>
                <a:schemeClr val="bg1"/>
              </a:solidFill>
            </a:endParaRPr>
          </a:p>
        </p:txBody>
      </p:sp>
      <p:sp>
        <p:nvSpPr>
          <p:cNvPr id="47" name="TextBox 46"/>
          <p:cNvSpPr txBox="1"/>
          <p:nvPr/>
        </p:nvSpPr>
        <p:spPr>
          <a:xfrm>
            <a:off x="1951463" y="5320465"/>
            <a:ext cx="4137102" cy="400110"/>
          </a:xfrm>
          <a:prstGeom prst="rect">
            <a:avLst/>
          </a:prstGeom>
          <a:noFill/>
        </p:spPr>
        <p:txBody>
          <a:bodyPr wrap="square" rtlCol="0">
            <a:spAutoFit/>
          </a:bodyPr>
          <a:lstStyle/>
          <a:p>
            <a:r>
              <a:rPr lang="en-US" sz="2000" dirty="0" smtClean="0">
                <a:solidFill>
                  <a:schemeClr val="bg1"/>
                </a:solidFill>
              </a:rPr>
              <a:t>Other substance abuse</a:t>
            </a:r>
            <a:endParaRPr lang="en-US" dirty="0">
              <a:solidFill>
                <a:schemeClr val="bg1"/>
              </a:solidFill>
            </a:endParaRPr>
          </a:p>
        </p:txBody>
      </p:sp>
      <p:sp>
        <p:nvSpPr>
          <p:cNvPr id="48" name="TextBox 47"/>
          <p:cNvSpPr txBox="1"/>
          <p:nvPr/>
        </p:nvSpPr>
        <p:spPr>
          <a:xfrm>
            <a:off x="1990492" y="2376547"/>
            <a:ext cx="4137102" cy="400110"/>
          </a:xfrm>
          <a:prstGeom prst="rect">
            <a:avLst/>
          </a:prstGeom>
          <a:noFill/>
        </p:spPr>
        <p:txBody>
          <a:bodyPr wrap="square" rtlCol="0">
            <a:spAutoFit/>
          </a:bodyPr>
          <a:lstStyle/>
          <a:p>
            <a:r>
              <a:rPr lang="en-US" sz="2000" dirty="0" smtClean="0">
                <a:solidFill>
                  <a:schemeClr val="bg1"/>
                </a:solidFill>
              </a:rPr>
              <a:t>COPD</a:t>
            </a:r>
            <a:endParaRPr lang="en-US" dirty="0">
              <a:solidFill>
                <a:schemeClr val="bg1"/>
              </a:solidFill>
            </a:endParaRPr>
          </a:p>
        </p:txBody>
      </p:sp>
      <p:sp>
        <p:nvSpPr>
          <p:cNvPr id="50" name="TextBox 49"/>
          <p:cNvSpPr txBox="1"/>
          <p:nvPr/>
        </p:nvSpPr>
        <p:spPr>
          <a:xfrm>
            <a:off x="6400799" y="1895703"/>
            <a:ext cx="4137102" cy="400110"/>
          </a:xfrm>
          <a:prstGeom prst="rect">
            <a:avLst/>
          </a:prstGeom>
          <a:noFill/>
        </p:spPr>
        <p:txBody>
          <a:bodyPr wrap="square" rtlCol="0">
            <a:spAutoFit/>
          </a:bodyPr>
          <a:lstStyle/>
          <a:p>
            <a:r>
              <a:rPr lang="en-US" sz="2000" dirty="0" smtClean="0">
                <a:solidFill>
                  <a:schemeClr val="bg1"/>
                </a:solidFill>
              </a:rPr>
              <a:t>Attempted suicide</a:t>
            </a:r>
            <a:endParaRPr lang="en-US" dirty="0">
              <a:solidFill>
                <a:schemeClr val="bg1"/>
              </a:solidFill>
            </a:endParaRPr>
          </a:p>
        </p:txBody>
      </p:sp>
      <p:sp>
        <p:nvSpPr>
          <p:cNvPr id="51" name="TextBox 50"/>
          <p:cNvSpPr txBox="1"/>
          <p:nvPr/>
        </p:nvSpPr>
        <p:spPr>
          <a:xfrm>
            <a:off x="6400799" y="5330274"/>
            <a:ext cx="4137102" cy="400110"/>
          </a:xfrm>
          <a:prstGeom prst="rect">
            <a:avLst/>
          </a:prstGeom>
          <a:noFill/>
        </p:spPr>
        <p:txBody>
          <a:bodyPr wrap="square" rtlCol="0">
            <a:spAutoFit/>
          </a:bodyPr>
          <a:lstStyle/>
          <a:p>
            <a:r>
              <a:rPr lang="en-US" sz="2000" dirty="0" smtClean="0">
                <a:solidFill>
                  <a:schemeClr val="bg1"/>
                </a:solidFill>
              </a:rPr>
              <a:t>Poor self-rated health</a:t>
            </a:r>
            <a:endParaRPr lang="en-US" dirty="0">
              <a:solidFill>
                <a:schemeClr val="bg1"/>
              </a:solidFill>
            </a:endParaRPr>
          </a:p>
        </p:txBody>
      </p:sp>
      <p:sp>
        <p:nvSpPr>
          <p:cNvPr id="52" name="TextBox 51"/>
          <p:cNvSpPr txBox="1"/>
          <p:nvPr/>
        </p:nvSpPr>
        <p:spPr>
          <a:xfrm>
            <a:off x="6400799" y="2872104"/>
            <a:ext cx="4137102" cy="400110"/>
          </a:xfrm>
          <a:prstGeom prst="rect">
            <a:avLst/>
          </a:prstGeom>
          <a:noFill/>
        </p:spPr>
        <p:txBody>
          <a:bodyPr wrap="square" rtlCol="0">
            <a:spAutoFit/>
          </a:bodyPr>
          <a:lstStyle/>
          <a:p>
            <a:r>
              <a:rPr lang="en-US" sz="2000" dirty="0" smtClean="0">
                <a:solidFill>
                  <a:schemeClr val="bg1"/>
                </a:solidFill>
              </a:rPr>
              <a:t>Teen Pregnancy</a:t>
            </a:r>
            <a:endParaRPr lang="en-US" dirty="0">
              <a:solidFill>
                <a:schemeClr val="bg1"/>
              </a:solidFill>
            </a:endParaRPr>
          </a:p>
        </p:txBody>
      </p:sp>
      <p:sp>
        <p:nvSpPr>
          <p:cNvPr id="53" name="TextBox 52"/>
          <p:cNvSpPr txBox="1"/>
          <p:nvPr/>
        </p:nvSpPr>
        <p:spPr>
          <a:xfrm>
            <a:off x="6400799" y="3373003"/>
            <a:ext cx="4137102" cy="400110"/>
          </a:xfrm>
          <a:prstGeom prst="rect">
            <a:avLst/>
          </a:prstGeom>
          <a:noFill/>
        </p:spPr>
        <p:txBody>
          <a:bodyPr wrap="square" rtlCol="0">
            <a:spAutoFit/>
          </a:bodyPr>
          <a:lstStyle/>
          <a:p>
            <a:r>
              <a:rPr lang="en-US" sz="2000" dirty="0" smtClean="0">
                <a:solidFill>
                  <a:schemeClr val="bg1"/>
                </a:solidFill>
              </a:rPr>
              <a:t>Fractures</a:t>
            </a:r>
            <a:endParaRPr lang="en-US" dirty="0">
              <a:solidFill>
                <a:schemeClr val="bg1"/>
              </a:solidFill>
            </a:endParaRPr>
          </a:p>
        </p:txBody>
      </p:sp>
      <p:sp>
        <p:nvSpPr>
          <p:cNvPr id="54" name="TextBox 53"/>
          <p:cNvSpPr txBox="1"/>
          <p:nvPr/>
        </p:nvSpPr>
        <p:spPr>
          <a:xfrm>
            <a:off x="6400799" y="3844596"/>
            <a:ext cx="4137102" cy="400110"/>
          </a:xfrm>
          <a:prstGeom prst="rect">
            <a:avLst/>
          </a:prstGeom>
          <a:noFill/>
        </p:spPr>
        <p:txBody>
          <a:bodyPr wrap="square" rtlCol="0">
            <a:spAutoFit/>
          </a:bodyPr>
          <a:lstStyle/>
          <a:p>
            <a:r>
              <a:rPr lang="en-US" sz="2000" dirty="0" smtClean="0">
                <a:solidFill>
                  <a:schemeClr val="bg1"/>
                </a:solidFill>
              </a:rPr>
              <a:t>Promiscuity</a:t>
            </a:r>
            <a:endParaRPr lang="en-US" dirty="0">
              <a:solidFill>
                <a:schemeClr val="bg1"/>
              </a:solidFill>
            </a:endParaRPr>
          </a:p>
        </p:txBody>
      </p:sp>
      <p:sp>
        <p:nvSpPr>
          <p:cNvPr id="55" name="TextBox 54"/>
          <p:cNvSpPr txBox="1"/>
          <p:nvPr/>
        </p:nvSpPr>
        <p:spPr>
          <a:xfrm>
            <a:off x="6400799" y="4364247"/>
            <a:ext cx="4137102" cy="400110"/>
          </a:xfrm>
          <a:prstGeom prst="rect">
            <a:avLst/>
          </a:prstGeom>
          <a:noFill/>
        </p:spPr>
        <p:txBody>
          <a:bodyPr wrap="square" rtlCol="0">
            <a:spAutoFit/>
          </a:bodyPr>
          <a:lstStyle/>
          <a:p>
            <a:r>
              <a:rPr lang="en-US" sz="2000" dirty="0" smtClean="0">
                <a:solidFill>
                  <a:schemeClr val="bg1"/>
                </a:solidFill>
              </a:rPr>
              <a:t>Sexually </a:t>
            </a:r>
            <a:r>
              <a:rPr lang="en-US" sz="2000" dirty="0">
                <a:solidFill>
                  <a:schemeClr val="bg1"/>
                </a:solidFill>
              </a:rPr>
              <a:t>t</a:t>
            </a:r>
            <a:r>
              <a:rPr lang="en-US" sz="2000" dirty="0" smtClean="0">
                <a:solidFill>
                  <a:schemeClr val="bg1"/>
                </a:solidFill>
              </a:rPr>
              <a:t>ransmitted disease</a:t>
            </a:r>
            <a:endParaRPr lang="en-US" dirty="0">
              <a:solidFill>
                <a:schemeClr val="bg1"/>
              </a:solidFill>
            </a:endParaRPr>
          </a:p>
        </p:txBody>
      </p:sp>
      <p:sp>
        <p:nvSpPr>
          <p:cNvPr id="56" name="TextBox 55"/>
          <p:cNvSpPr txBox="1"/>
          <p:nvPr/>
        </p:nvSpPr>
        <p:spPr>
          <a:xfrm>
            <a:off x="6400799" y="4854900"/>
            <a:ext cx="4137102" cy="400110"/>
          </a:xfrm>
          <a:prstGeom prst="rect">
            <a:avLst/>
          </a:prstGeom>
          <a:noFill/>
        </p:spPr>
        <p:txBody>
          <a:bodyPr wrap="square" rtlCol="0">
            <a:spAutoFit/>
          </a:bodyPr>
          <a:lstStyle/>
          <a:p>
            <a:r>
              <a:rPr lang="en-US" sz="2000" dirty="0" smtClean="0">
                <a:solidFill>
                  <a:schemeClr val="bg1"/>
                </a:solidFill>
              </a:rPr>
              <a:t>Poor job performance</a:t>
            </a:r>
            <a:endParaRPr lang="en-US" dirty="0">
              <a:solidFill>
                <a:schemeClr val="bg1"/>
              </a:solidFill>
            </a:endParaRPr>
          </a:p>
        </p:txBody>
      </p:sp>
      <p:sp>
        <p:nvSpPr>
          <p:cNvPr id="57" name="TextBox 56"/>
          <p:cNvSpPr txBox="1"/>
          <p:nvPr/>
        </p:nvSpPr>
        <p:spPr>
          <a:xfrm>
            <a:off x="6439828" y="2381451"/>
            <a:ext cx="4137102" cy="400110"/>
          </a:xfrm>
          <a:prstGeom prst="rect">
            <a:avLst/>
          </a:prstGeom>
          <a:noFill/>
        </p:spPr>
        <p:txBody>
          <a:bodyPr wrap="square" rtlCol="0">
            <a:spAutoFit/>
          </a:bodyPr>
          <a:lstStyle/>
          <a:p>
            <a:r>
              <a:rPr lang="en-US" sz="2000" dirty="0" err="1">
                <a:solidFill>
                  <a:schemeClr val="bg1"/>
                </a:solidFill>
              </a:rPr>
              <a:t>R</a:t>
            </a:r>
            <a:r>
              <a:rPr lang="en-US" sz="2000" dirty="0" err="1" smtClean="0">
                <a:solidFill>
                  <a:schemeClr val="bg1"/>
                </a:solidFill>
              </a:rPr>
              <a:t>evictimization</a:t>
            </a:r>
            <a:endParaRPr lang="en-US" dirty="0">
              <a:solidFill>
                <a:schemeClr val="bg1"/>
              </a:solidFill>
            </a:endParaRPr>
          </a:p>
        </p:txBody>
      </p:sp>
      <p:sp>
        <p:nvSpPr>
          <p:cNvPr id="58" name="TextBox 57"/>
          <p:cNvSpPr txBox="1"/>
          <p:nvPr/>
        </p:nvSpPr>
        <p:spPr>
          <a:xfrm>
            <a:off x="6400799" y="5820927"/>
            <a:ext cx="4137102" cy="400110"/>
          </a:xfrm>
          <a:prstGeom prst="rect">
            <a:avLst/>
          </a:prstGeom>
          <a:noFill/>
        </p:spPr>
        <p:txBody>
          <a:bodyPr wrap="square" rtlCol="0">
            <a:spAutoFit/>
          </a:bodyPr>
          <a:lstStyle/>
          <a:p>
            <a:r>
              <a:rPr lang="en-US" sz="2000" dirty="0" smtClean="0">
                <a:solidFill>
                  <a:schemeClr val="bg1"/>
                </a:solidFill>
              </a:rPr>
              <a:t>Violent relationships</a:t>
            </a:r>
            <a:endParaRPr lang="en-US" dirty="0">
              <a:solidFill>
                <a:schemeClr val="bg1"/>
              </a:solidFill>
            </a:endParaRPr>
          </a:p>
        </p:txBody>
      </p:sp>
    </p:spTree>
    <p:extLst>
      <p:ext uri="{BB962C8B-B14F-4D97-AF65-F5344CB8AC3E}">
        <p14:creationId xmlns:p14="http://schemas.microsoft.com/office/powerpoint/2010/main" val="1467886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646126" y="1650376"/>
            <a:ext cx="4137102" cy="400110"/>
          </a:xfrm>
          <a:prstGeom prst="rect">
            <a:avLst/>
          </a:prstGeom>
          <a:noFill/>
        </p:spPr>
        <p:txBody>
          <a:bodyPr wrap="square" rtlCol="0">
            <a:spAutoFit/>
          </a:bodyPr>
          <a:lstStyle/>
          <a:p>
            <a:r>
              <a:rPr lang="en-US" sz="2000" dirty="0" smtClean="0">
                <a:solidFill>
                  <a:schemeClr val="bg1"/>
                </a:solidFill>
              </a:rPr>
              <a:t>Smoking</a:t>
            </a:r>
            <a:endParaRPr lang="en-US" dirty="0">
              <a:solidFill>
                <a:schemeClr val="bg1"/>
              </a:solidFill>
            </a:endParaRPr>
          </a:p>
        </p:txBody>
      </p:sp>
      <p:sp>
        <p:nvSpPr>
          <p:cNvPr id="9" name="Isosceles Triangle 8"/>
          <p:cNvSpPr/>
          <p:nvPr/>
        </p:nvSpPr>
        <p:spPr>
          <a:xfrm>
            <a:off x="1750742" y="245327"/>
            <a:ext cx="9255512" cy="6222379"/>
          </a:xfrm>
          <a:prstGeom prst="triangle">
            <a:avLst/>
          </a:prstGeom>
          <a:solidFill>
            <a:srgbClr val="00436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flipV="1">
            <a:off x="5045926" y="2050486"/>
            <a:ext cx="2670718" cy="2"/>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512635" y="4146526"/>
            <a:ext cx="5765180" cy="13505"/>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287644" y="3093319"/>
            <a:ext cx="4181707" cy="3457"/>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2598234" y="5301540"/>
            <a:ext cx="7538225" cy="11152"/>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598234" y="5628589"/>
            <a:ext cx="7538224" cy="523220"/>
          </a:xfrm>
          <a:prstGeom prst="rect">
            <a:avLst/>
          </a:prstGeom>
          <a:noFill/>
        </p:spPr>
        <p:txBody>
          <a:bodyPr wrap="square" rtlCol="0">
            <a:spAutoFit/>
          </a:bodyPr>
          <a:lstStyle/>
          <a:p>
            <a:pPr algn="ctr"/>
            <a:r>
              <a:rPr lang="en-US" sz="2800" dirty="0" smtClean="0">
                <a:solidFill>
                  <a:schemeClr val="bg1"/>
                </a:solidFill>
              </a:rPr>
              <a:t>Childhood Adversity</a:t>
            </a:r>
            <a:endParaRPr lang="en-US" sz="2800" dirty="0">
              <a:solidFill>
                <a:schemeClr val="bg1"/>
              </a:solidFill>
            </a:endParaRPr>
          </a:p>
        </p:txBody>
      </p:sp>
      <p:sp>
        <p:nvSpPr>
          <p:cNvPr id="22" name="TextBox 21"/>
          <p:cNvSpPr txBox="1"/>
          <p:nvPr/>
        </p:nvSpPr>
        <p:spPr>
          <a:xfrm>
            <a:off x="2609385" y="4431560"/>
            <a:ext cx="7538224" cy="523220"/>
          </a:xfrm>
          <a:prstGeom prst="rect">
            <a:avLst/>
          </a:prstGeom>
          <a:noFill/>
        </p:spPr>
        <p:txBody>
          <a:bodyPr wrap="square" rtlCol="0">
            <a:spAutoFit/>
          </a:bodyPr>
          <a:lstStyle/>
          <a:p>
            <a:pPr algn="ctr"/>
            <a:r>
              <a:rPr lang="en-US" sz="2800" dirty="0" smtClean="0">
                <a:solidFill>
                  <a:schemeClr val="bg1"/>
                </a:solidFill>
              </a:rPr>
              <a:t>Social, Emotional, Cognitive Problems</a:t>
            </a:r>
            <a:endParaRPr lang="en-US" sz="2800" dirty="0">
              <a:solidFill>
                <a:schemeClr val="bg1"/>
              </a:solidFill>
            </a:endParaRPr>
          </a:p>
        </p:txBody>
      </p:sp>
      <p:sp>
        <p:nvSpPr>
          <p:cNvPr id="23" name="TextBox 22"/>
          <p:cNvSpPr txBox="1"/>
          <p:nvPr/>
        </p:nvSpPr>
        <p:spPr>
          <a:xfrm>
            <a:off x="2609385" y="3356516"/>
            <a:ext cx="7538224" cy="523220"/>
          </a:xfrm>
          <a:prstGeom prst="rect">
            <a:avLst/>
          </a:prstGeom>
          <a:noFill/>
        </p:spPr>
        <p:txBody>
          <a:bodyPr wrap="square" rtlCol="0">
            <a:spAutoFit/>
          </a:bodyPr>
          <a:lstStyle/>
          <a:p>
            <a:pPr algn="ctr"/>
            <a:r>
              <a:rPr lang="en-US" sz="2800" dirty="0" smtClean="0">
                <a:solidFill>
                  <a:schemeClr val="bg1"/>
                </a:solidFill>
              </a:rPr>
              <a:t>High Risk Behaviors</a:t>
            </a:r>
            <a:endParaRPr lang="en-US" sz="2800" dirty="0">
              <a:solidFill>
                <a:schemeClr val="bg1"/>
              </a:solidFill>
            </a:endParaRPr>
          </a:p>
        </p:txBody>
      </p:sp>
      <p:sp>
        <p:nvSpPr>
          <p:cNvPr id="24" name="TextBox 23"/>
          <p:cNvSpPr txBox="1"/>
          <p:nvPr/>
        </p:nvSpPr>
        <p:spPr>
          <a:xfrm>
            <a:off x="2626113" y="2317276"/>
            <a:ext cx="7538224" cy="523220"/>
          </a:xfrm>
          <a:prstGeom prst="rect">
            <a:avLst/>
          </a:prstGeom>
          <a:noFill/>
        </p:spPr>
        <p:txBody>
          <a:bodyPr wrap="square" rtlCol="0">
            <a:spAutoFit/>
          </a:bodyPr>
          <a:lstStyle/>
          <a:p>
            <a:pPr algn="ctr"/>
            <a:r>
              <a:rPr lang="en-US" sz="2800" dirty="0" smtClean="0">
                <a:solidFill>
                  <a:schemeClr val="bg1"/>
                </a:solidFill>
              </a:rPr>
              <a:t>Disease/Disability</a:t>
            </a:r>
          </a:p>
        </p:txBody>
      </p:sp>
      <p:sp>
        <p:nvSpPr>
          <p:cNvPr id="25" name="TextBox 24"/>
          <p:cNvSpPr txBox="1"/>
          <p:nvPr/>
        </p:nvSpPr>
        <p:spPr>
          <a:xfrm>
            <a:off x="2626113" y="896967"/>
            <a:ext cx="7538224" cy="954107"/>
          </a:xfrm>
          <a:prstGeom prst="rect">
            <a:avLst/>
          </a:prstGeom>
          <a:noFill/>
        </p:spPr>
        <p:txBody>
          <a:bodyPr wrap="square" rtlCol="0">
            <a:spAutoFit/>
          </a:bodyPr>
          <a:lstStyle/>
          <a:p>
            <a:pPr algn="ctr"/>
            <a:r>
              <a:rPr lang="en-US" sz="2800" dirty="0" smtClean="0">
                <a:solidFill>
                  <a:schemeClr val="bg1"/>
                </a:solidFill>
              </a:rPr>
              <a:t>Early </a:t>
            </a:r>
          </a:p>
          <a:p>
            <a:pPr algn="ctr"/>
            <a:r>
              <a:rPr lang="en-US" sz="2800" dirty="0" smtClean="0">
                <a:solidFill>
                  <a:schemeClr val="bg1"/>
                </a:solidFill>
              </a:rPr>
              <a:t>Death</a:t>
            </a:r>
            <a:endParaRPr lang="en-US" sz="2800" dirty="0">
              <a:solidFill>
                <a:schemeClr val="bg1"/>
              </a:solidFill>
            </a:endParaRPr>
          </a:p>
        </p:txBody>
      </p:sp>
    </p:spTree>
    <p:extLst>
      <p:ext uri="{BB962C8B-B14F-4D97-AF65-F5344CB8AC3E}">
        <p14:creationId xmlns:p14="http://schemas.microsoft.com/office/powerpoint/2010/main" val="309701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168400" y="1687726"/>
            <a:ext cx="9918700" cy="1562100"/>
          </a:xfrm>
          <a:prstGeom prst="round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168400" y="2053277"/>
            <a:ext cx="9779000" cy="830997"/>
          </a:xfrm>
          <a:prstGeom prst="rect">
            <a:avLst/>
          </a:prstGeom>
          <a:noFill/>
        </p:spPr>
        <p:txBody>
          <a:bodyPr wrap="square" rtlCol="0">
            <a:spAutoFit/>
          </a:bodyPr>
          <a:lstStyle/>
          <a:p>
            <a:pPr marL="45720" indent="0" algn="ctr">
              <a:buNone/>
            </a:pPr>
            <a:r>
              <a:rPr lang="en-US" sz="4800" dirty="0" smtClean="0">
                <a:solidFill>
                  <a:schemeClr val="bg1"/>
                </a:solidFill>
              </a:rPr>
              <a:t>What’s wrong with you?</a:t>
            </a:r>
            <a:endParaRPr lang="en-US" sz="4800" dirty="0">
              <a:solidFill>
                <a:schemeClr val="bg1"/>
              </a:solidFill>
            </a:endParaRPr>
          </a:p>
        </p:txBody>
      </p:sp>
      <p:sp>
        <p:nvSpPr>
          <p:cNvPr id="6" name="Rounded Rectangle 5"/>
          <p:cNvSpPr/>
          <p:nvPr/>
        </p:nvSpPr>
        <p:spPr>
          <a:xfrm>
            <a:off x="1168400" y="4026520"/>
            <a:ext cx="9918700" cy="1562100"/>
          </a:xfrm>
          <a:prstGeom prst="round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168400" y="4392071"/>
            <a:ext cx="9779000" cy="830997"/>
          </a:xfrm>
          <a:prstGeom prst="rect">
            <a:avLst/>
          </a:prstGeom>
          <a:noFill/>
        </p:spPr>
        <p:txBody>
          <a:bodyPr wrap="square" rtlCol="0">
            <a:spAutoFit/>
          </a:bodyPr>
          <a:lstStyle/>
          <a:p>
            <a:pPr marL="45720" indent="0" algn="ctr">
              <a:buNone/>
            </a:pPr>
            <a:r>
              <a:rPr lang="en-US" sz="4800" dirty="0">
                <a:solidFill>
                  <a:schemeClr val="bg1"/>
                </a:solidFill>
              </a:rPr>
              <a:t>What’s happened to you?</a:t>
            </a:r>
          </a:p>
        </p:txBody>
      </p:sp>
      <p:cxnSp>
        <p:nvCxnSpPr>
          <p:cNvPr id="10" name="Straight Connector 9"/>
          <p:cNvCxnSpPr/>
          <p:nvPr/>
        </p:nvCxnSpPr>
        <p:spPr>
          <a:xfrm>
            <a:off x="2755900" y="2500526"/>
            <a:ext cx="6718300" cy="2540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itle 1"/>
          <p:cNvSpPr>
            <a:spLocks noGrp="1"/>
          </p:cNvSpPr>
          <p:nvPr>
            <p:ph type="title"/>
          </p:nvPr>
        </p:nvSpPr>
        <p:spPr>
          <a:xfrm>
            <a:off x="1168400" y="522686"/>
            <a:ext cx="9499600" cy="776692"/>
          </a:xfrm>
        </p:spPr>
        <p:txBody>
          <a:bodyPr>
            <a:noAutofit/>
          </a:bodyPr>
          <a:lstStyle/>
          <a:p>
            <a:r>
              <a:rPr lang="en-US" sz="4000" dirty="0" smtClean="0"/>
              <a:t>So what do we do about it?</a:t>
            </a:r>
            <a:endParaRPr lang="en-US" sz="4000" dirty="0"/>
          </a:p>
        </p:txBody>
      </p:sp>
    </p:spTree>
    <p:extLst>
      <p:ext uri="{BB962C8B-B14F-4D97-AF65-F5344CB8AC3E}">
        <p14:creationId xmlns:p14="http://schemas.microsoft.com/office/powerpoint/2010/main" val="3438788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1+#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i.huffpost.com/gen/1184358/images/o-IMAGINATION-faceboo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1900" y="1701800"/>
            <a:ext cx="6527800" cy="472133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146300" y="157252"/>
            <a:ext cx="9702800" cy="1446550"/>
          </a:xfrm>
          <a:prstGeom prst="rect">
            <a:avLst/>
          </a:prstGeom>
          <a:noFill/>
        </p:spPr>
        <p:txBody>
          <a:bodyPr wrap="square" rtlCol="0">
            <a:spAutoFit/>
          </a:bodyPr>
          <a:lstStyle/>
          <a:p>
            <a:r>
              <a:rPr lang="en-US" sz="8800" dirty="0" smtClean="0">
                <a:solidFill>
                  <a:srgbClr val="8BB73B"/>
                </a:solidFill>
                <a:latin typeface="Brush Script MT" panose="03060802040406070304" pitchFamily="66" charset="0"/>
              </a:rPr>
              <a:t>A guided fantasy…</a:t>
            </a:r>
            <a:endParaRPr lang="en-US" sz="8800" dirty="0">
              <a:solidFill>
                <a:srgbClr val="8BB73B"/>
              </a:solidFill>
              <a:latin typeface="Brush Script MT" panose="03060802040406070304" pitchFamily="66" charset="0"/>
            </a:endParaRPr>
          </a:p>
        </p:txBody>
      </p:sp>
    </p:spTree>
    <p:extLst>
      <p:ext uri="{BB962C8B-B14F-4D97-AF65-F5344CB8AC3E}">
        <p14:creationId xmlns:p14="http://schemas.microsoft.com/office/powerpoint/2010/main" val="2068509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Unfortunately</a:t>
            </a:r>
            <a:r>
              <a:rPr lang="en-US" sz="3600" dirty="0" smtClean="0"/>
              <a:t>…</a:t>
            </a:r>
            <a:endParaRPr lang="en-US" sz="3600" dirty="0"/>
          </a:p>
        </p:txBody>
      </p:sp>
      <p:sp>
        <p:nvSpPr>
          <p:cNvPr id="3" name="Content Placeholder 2"/>
          <p:cNvSpPr>
            <a:spLocks noGrp="1"/>
          </p:cNvSpPr>
          <p:nvPr>
            <p:ph idx="1"/>
          </p:nvPr>
        </p:nvSpPr>
        <p:spPr>
          <a:xfrm>
            <a:off x="1524000" y="1714500"/>
            <a:ext cx="10566400" cy="4457700"/>
          </a:xfrm>
        </p:spPr>
        <p:txBody>
          <a:bodyPr>
            <a:normAutofit/>
          </a:bodyPr>
          <a:lstStyle/>
          <a:p>
            <a:r>
              <a:rPr lang="en-US" sz="2400" dirty="0" smtClean="0"/>
              <a:t>Our workplaces often fall short of being safe, honest and productive.</a:t>
            </a:r>
          </a:p>
          <a:p>
            <a:endParaRPr lang="en-US" sz="2400" dirty="0" smtClean="0"/>
          </a:p>
          <a:p>
            <a:r>
              <a:rPr lang="en-US" sz="2400" dirty="0" smtClean="0"/>
              <a:t>In fact, our systems frequently replay the very experiences that have proven to be so toxic for people we are supposed to support.</a:t>
            </a:r>
          </a:p>
          <a:p>
            <a:endParaRPr lang="en-US" sz="2400" dirty="0" smtClean="0"/>
          </a:p>
          <a:p>
            <a:r>
              <a:rPr lang="en-US" sz="2400" dirty="0" smtClean="0"/>
              <a:t>This is an example of a Parallel Process: What happens to the individuals is repeated in what happens with and among staff.</a:t>
            </a:r>
            <a:endParaRPr lang="en-US" sz="2400" dirty="0"/>
          </a:p>
        </p:txBody>
      </p:sp>
    </p:spTree>
    <p:extLst>
      <p:ext uri="{BB962C8B-B14F-4D97-AF65-F5344CB8AC3E}">
        <p14:creationId xmlns:p14="http://schemas.microsoft.com/office/powerpoint/2010/main" val="1134976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If you want deeply rooted change, you need to apply deeply rooted methods</a:t>
            </a:r>
            <a:endParaRPr lang="en-US" sz="3600" dirty="0"/>
          </a:p>
        </p:txBody>
      </p:sp>
      <p:sp>
        <p:nvSpPr>
          <p:cNvPr id="3" name="AutoShape 2" descr="data:image/jpeg;base64,/9j/4AAQSkZJRgABAQAAAQABAAD/2wCEAAkGBxQSEhUTExQVFhUXFxcaFxgXGBgYGRoYGhgaGhobIRccHCggGh4rHBgdITEkJSorMjAuGiAzODUsNygtLisBCgoKDg0OGhAQGiwkHyQvLCw0LDcsLCwsLCwsLCwsLCwsLCwvLCwsLCwsLCwsLCwsLCwsLCw0LCwsNCwsLSwsNP/AABEIAM4A9QMBIgACEQEDEQH/xAAcAAEAAgMBAQEAAAAAAAAAAAAABAUCAwYBBwj/xAA+EAACAQMCBAQEBAQEBAcAAAABAhEAAyESMQQFQVETImFxBjKBkRRCobEHI1LRM2LB8CSS0uEVFnJzgqLx/8QAGgEBAQEBAQEBAAAAAAAAAAAAAAECAwUEBv/EACoRAQEAAgIBAwMCBwEAAAAAAAABAhEDITEEEkEiUYFh4RUyQ5Gh0fAT/9oADAMBAAIRAxEAPwD7hSlKBSlKBSlKBSlKBSlKBSsL15UBZiAo3JwBXN84+NbPDvpIZhKedYZIaCTqB3ztXPPlww/mpp09KpOM+KuFt73JESSoJABiM+sip1vmtprXjK4ZDsQQJPbMZ96Tm47bJlOl0m0rjLv8QLIdYHkKFiTIbUJIWIidtyImuh5Xzu1fteKp0rOk6sQ2Mduo+9Zw9RxZ3WNNVZUqJe5laRlRnUFlLCTAgEA+bbr+/aq/ifivhbdwW2ueYmMAkbKZJGAIYZrWXLhj5sTS7pXima9roFKUoFKUoFKUoFKUoFKUoFKUoFKUoFKUoFKUoFKUoFRuN45LQGtgCcKCQJPaTj71Jrj/AOJNy4vDysBBu2qDq7FfzLE4+uAM8ubO4YXKLHN/FfxOvEJbjUp1lblroQNiCN8mI794rn+L4u01sgLLsMD8isGzsckrmTOZ96qVvgrcuDJVtp8w1SMZn/tWmyx8oBgDGAIk7575H3rwc7nb7svLbb/4kbm523BxhQBAA6QB9qm8LzV0CxDKTgZiQdyAd8D1qr4ni3tofImAACN4ycnqZk59ulTOBvIyKUIDjIM4J3yNpk9to7Vzynt+qK2LfBYqqZYmFOdz5hHb19KzucY/g+GzkAElVj/7FT17D2qsZd3LtBcCVMT0nT7/AKVv4biN9JJdJBIG4H99vY+lYuOvA84bjbjsFM4AWGmQ0kR061LuXTauKJBYZC5IyAP2j6isrTITBTUzDUNZYgsywwImBBUfUioH4sg6YEzBJMkR0+/61Ne69Qd18N/E9625Nxy1katyScAtAz8xIHTv612vK/im3dQM3lJKiN8sQBmB33iAOuYr42Qw+VYljJzBgA46Yk5HepVm+QrgBy7KRqHyrlf9Dn/1Dau/D63l4pqdxLjK+727gYAqQQdiDIP1rwXRJWRqAkicwesfSvk/K/jC9Y0iRoB+TcxEAD+naf1qv5t8SXfHuMWMH5YG4LSBMwAMYPcV6H8Slm8ce/n9mfa+10qu5DxrXrKuyaJiBMyIHmnsasa9LHKZSWMlKUrQUpSgUpSgUpSgUpSgUpSgUpSgUpSgVxnxvz5kDWrdu4SoBdgzW/KdiGUgkYIJGKy+I/isK78OjG3cUAhyAZO8Bc4KycxXynmnMrmp23k94jIxAxHb6V5nq/Vf0+Py1IgrdDsz9QNRnAbIwYjI6e31rM8KNalHmROnfzHOkicGKcc9u34mlW0uo+jdCTBkZ6d/SoA4sa1jGRn+k+vWK+CTLLuNLO5btFRr1sSdRE4jy4AzOlgw3yD6CoBZkYlSPD1bGcmIMdNgK98Y6yNHfS2QpOSCPcDrjPrUZbbGAJYE566TOZ6bDerhhrzRMvBFcq0hSw0jLQTHsfWtNi54AMtJg4kwwIgR19Y9Ki8StwSxJZREtk9YU+mev6VHucx8XUjoYjcESD7n/ToetdMeK2fefKOg4/mKqyrDBDhip16RGflJwMdftWHLOJBQgZXKjuNj83T/AHFaPh64yvoXKukesEENsSdvvUjkdjwZRwyhnYQcSAWAx1rhnjjjjZ8zX5Vv1vqt2hcWSA6nIQA/MD/mwMZrZf4zIjVo8wECMSCw9jEn2FQ71/w7jM4OJCws6jpjyqDnp9qx4ly9snDBVBOnyQNSnT6f7nasezdl+P8Aatq8WziQJIMSNtx29wPp71bi60srZBOVkhQFzkA5OxnpVHy8qoOgNlQSTpCqfQk9um/+lhZ48BbYY9wCSTO2ny+yx9ame8b9I7rkfxh4KogRAsKTmJkiYmTq7A+u9dVyf4pTiLwtpA8rEzuTOI7+Xf1ONq+KJeDKFkyzYgRGBLQDIjfPT7V1fwDZYXla2Nahjq1MqsB1MagY296+n0/PzTKY27m51+iWR9ipXgNe177mUpSgUpSgUpSgUpSgUpSgUpSgUpSg+RfGnB2rnEXLhuLadSRALsbhHpM2yQYOoRgQSK5jnJ0qpbR1hkUweuXnzfN2mvqPPOeWrI4hGsWxcJYqCMXhpg+ZROrJz9JFfNOcX/EHh2goTUTAk74jOZAA33ivD9TjhMt77bim5rxA8gfZhiCANhG/1me9UtxCsQCCy4zuIzVwLHiIEUgwSGGxEnH0+9TeHtFUUm0YQiGG8DciBnB3+ornjyTjmtfhfKq4EOtskAkEQv7nA3xPtUvlPBsFa1dBhwWG+NIPsdpn9q32uMgMWKbEjMSe0gQSYAmTuajlSfI8tswOpYClQYOmc7dfesXLK7+P++BI/C6ENrUpW6uSZx1AMHBnvtVVZ4FEJCsWMaQdIK6iQDAPYde9S+HZhhOgVgCDJAO2k+8/pTjeLTUVdQQNiBIUzMHM7joes1cLlLZ9xZ2rKWwbKKDmAz6tUZIzqiem2I9xWi9x+gG3d1SCQCuQW04yRAGcz2NVZ4orc1aC6wBvGI9Mn9q28VzI3D4iWy+gAZJJjPmIMk4x2wMVmcN333+u/k223r90sQoVwnlRQCSd9jjpI9h9a3cMuGdV06mXUpXSyEapBgwQcH6fSotm2126H4cXEOTo1kGDkwQBpBGN6mW+JutCiZbUG09ROSfWBIPfPamc1NTQ0Hi4ZlQOroA5bABKAAFQDKsSTI2OO+NPCMloA3MmSQDuCfl2+Y4HT9qh2uK/mO/mUqNOjIOxyTIIwRtEzUu7eQ6rdu4IDagdPlUSRGoHVsds9MTmulw10JTBACyB1Yid51qTtj2HbrXSfDPDX7pTTgM2kiSNIBB6HOwwZz74oLXCCEKDKnzbycDoSYx37DrX0f8AhjykNN86woPlXYTmT22jHrThwnJnMS9PottYAHYAVlSlfoHMpSlApSlApSlApSlApSlApSlAqr+IuEu3LR8FitxTqUhiJIzHYztmrSlZyx901R8m5+vFeEFvBnu+IIXXqK6gRAA2kQYBIGdprjOKslTNvMnZokf6g+tfbfiHkNy8ddm94TiN1BEicgxKEgkEjcV84598Jjhggv3hqYTCoxGqY8p2jbcivG9R6fPHLc8fe6blcQl4I+smCMQIjsRj0xVgbKtGhwh3hsggkdMNJ+ozXnN7S6oFvSQRO0DG8TOc/wBqiHiRbyFXSRgRidiMjHsK+a/VqzyrO7w3iTq0tIJB1bwBDAz5RBwTmCcYNU1ywyGG29wQpxkQT3/WpJusXPhAIVGAYnvEHHtiaxBZm1u0M0zMDVvO23++1fTxy4+b19vlGnxnQsDIBid5MEEbieg2r1eHZ3lmb5gCSQ0k9Cen/apvD8KYIYF1MbHUY7A9+wr2xbbxLhuKREADqSNpJ2xjHpjFauUm9aEPi7UEsPKZgmRmencbZHtWjgETxAWchcE7x7HrH61dcXy/WvzBQdcbY057jvv1xWnglW3CXBqUzqKxPbB7wf2qTkns1PJpYcLxwbVCkBQR1IILgiB1gAzuYM4rVc4dvKdeltUmNiek/rk+vrWxHs2sKVbSQQQdagHqcRgAAyMSfesfFZnUhk8pMaSPTfcTtvvXx61dzqNNR4Qh2JTS5OpmQQDJnY/MSScnAgR1qv4ThSjE6lRhORpyTjcbSftmulHEwoIyD6GPUBjiM71HTh1uu6KhJMEAEGJMTBgGD1q4cuXcsNNXLeHN11RYYEhcZMsYBP1z9q+/cg4RrXD20Zi5CjJn7Z6AYrhf4f8AwYVbx76rgnw1XUBuPMM7SMdcV9Kr1vRcNx3nfljKlKUr72SlKUClKUClKUClKUClKUClKUClKUCsXtg7gH3E1lSg4L+KfBDwQ62iSJllA8okEsRie2+JnNfHktqQbdzUwM6ZBkEZBBJj0x/2r9OXLYYEEAgiCDsRXyX4z+BriXS/DoXR40qo1ac5ERP+leb6zhy378WpXCGwFiVbQ0EgQDJkTgEmSDOwx6VScxQGdB23iIG56V2fG8k4jh7cvaKBivzThoMMYMDfr3IrmLvL3LMRpyfMNPXYkSZG3Svj4srhl9XTVbOFNxbY8HMdQxB1b/vNWdm6rTqLkkHG09vIowwPWauvgj4R/Go6wLRRhNwZkRkAd5gn3qq+IeX3eEueGZDK8SJAYNsw7g12npryy5f5/cis4l2XSBIkGJ80qckTGZ9ag3uGknTkEzG0ED02j3rpOX8L4xa0ga5fuOq2wIAtgZLHHWTt/mJMAA91f/hSpELdCkBRME6vL5yexLe+BW//AA5MfE/slfJrNqYZcMCQVhjjtO47VZcAUDsDAnIiOhJz3zj396tfi/4ePBX9CEGY0GQWP9RK9OuM7V0PK/4dvd4FLq+W80sUbYqfWPKTvt1+tcMuLPO3GTuG3HXeGWBd1sIEMsSSwziMdRIMfWsDzPQVZVIDEMXJkiMREHtM53rqF+CeNC6fCgZwpBkAncz16R7+tR+WfCV/iNSJaKwfMbiwsiDGROx/auOOGcy1cbfwrpvg7+IKFVt3sTAEBURI6Z37zX0q3cDAMDIIkEdRXyLkHwNe1avDNsfLJkMobyllnEjeJGPevp/IuW/h7K29TMQBJZi2YjBOQPSvU9HnyZdZS6/VmrClKV9zJSlKBSlKBSlKBSlKBSlKBSlKBShrUeJSQNSyZgSOm9BtpWHjLEyIHrNZ0ClKUEXjuXWrwAu21cAyNQmD/s1UXvgngmd3NkS5zDMo2jCggDvtvmuhpWMuPDLzJRF4Dl1qwoW0gRR0XA+vf61wH8YLazw5gaiLgn0BQj7E/qa+k18x/i6xN2wOyOfuw/6atkmPSzyl/wAJuUpoucUcuWNtf8oABP1Mj6AV9Drhf4SXP+HvL2uz90X/AKa7oUx8F8sTaBMwJ3mBvEftWUUpWkKUpQKUpQKViXA3I+9ZTQKV4DXtApSlApSlApSlApSvGMb0HtKUoIt7j7afOyr6kiNp36YrR+PR3FtcsQSAfLIGDmJ67RWPOeLC6ECG47kxbES0Dck/Ko6n6da13uXtd0vfYgrMLakASIILfM2O0D0qK3cVy4EapVHGVYAAA+o/OO8/SDmseT82F4MpgXbZh1U6h6MD1U7is7XKuHInw1uer/zTj/M8mj8l4ffwbQ7kKFP3EUEh+MQEhmAiJkxEz39q2JdDbZHcbVylliL3icCrXEEq+o/yiBvouOZmf6ZH2zB5h8SrbLg2Hs3l3KNCye4UFbhyMZ+lT3Gne0r5fxPOeZfywbiqLyuVLm2mFEk4Hk3EZyTVTb+I2sXkuKVW4o03YdnS4PXzNDeoPbAip719r7NXy/8AisP+Itf+1j/mM/6VJufxNMnTZtxGJuGZ/wCXI9K4nmPM7nE3i7ksTux2A6Ko6CpllLFkX/wH8RW+Duut2Ql0L5gJClZyRvHm6dhX02zwVu4NauxRsjRcZUM9RoI99+9fIeUcPYfxLV1fO+gWrgZVNt11E5YgQ0qIJzHtXRcj+H+ZInhpxAtJJKiSRE7iFIAJzAPX1pjeix0v4bxeLa1ZvXLa2VVrjI7Oxd9QFs6yygADUZUnI2qbwXK79gv4d5biOxbTdWCrHeGSBB3jTvXzhLHEWr4tG/oi4bRdXI3edTFSCQS2vJ6n1rouJ5nx3ANbW4yXkukhHMkSBMFiQRiSJMYNXaadZd4+7Z819F8Pq9ssdHqykTp9RtUbmPxVYtOLY13XIBi0pfcT03welV3G8/4wLA4KSfzFgUA74O31rn14F7QNy54GtmMIdIgNkQdYCZgSNhS37GnSn4uOsD8PdAkTMawO5T8o2ya3NzW/cufywLfD6QfE0C8zHrGhyFHuDVMeJ4m1JH+GVKsXvNeTY6SH8zIe0mrCzxXDuW12zauIBJUdD8rKyZZD6iJFNmlxyvhLWjyMl3JJYgMxJMmSOue3apw4ZOqJ9h/auS/Ftdvg2r4XwlGq4U+dv6G0xKQJGN2xmui5Xxr3bYdlUbhgskqwMER7itSpViBSvFaa9qoUpSgUpSgUrw1gbQO8mgzdgBJIA7nFaV4gtlBI/qJ0g+2CT9o9azWwoyFUH0Ary2kagNpkR0wJ/Wghi5ctqq/y5AAJLEAepx+k1B5vxvhWzcY3HMhVCk2k1MYUDIJGd5bE1b3GC5C5+n95qrRvFcXGRnVf8IEELJGbh1AAYwNzBPcVKqD8OcJIN0OfHOpLjOxdvIxUqsmAgZTEb7nNXBZydKXCDtLhR6SF0yc+wmq/h+Eu6me14SK4BNshiuoGdQODqjrAG3vVb8TXLothTdZXydMICFKkYYSWBMLgzmMmKniCTxHFubtxLF4syibzsUW1b7YC5bHcbGTiKicDy65fst+JvcSzOSV8rBAk+UFEGhpGSGzmPUw+EsG3aWzcVrReB5nIBbcyygrk9GyNulWvNbYt2dZWySdPlCNcdmbCjxCwK56+lRUfiOYXLaMDxBR1AFtFtpbEAY/lMpYrj5pAj1Gabj0Hg2790v4ly6C4ZQo0nVIJjB0xt9sVq53y14TxL+pmID21OtbSsQFBu7nOCT/++c9sWy6orOpKAtcvMGVhB0kKsuC0YHWRjrWasSeQcve+ReZEsWFQhigAdlEsSDuCSIL4MCB1rDkfBcLc4nxLwtC03DIwV8Ihuu2hASYBW0q+pLMalc0+IH/CtYXhbiXFtaSGITQrLp2nUw+gG0mvOS84tWWvlzcljbChAoOlLSL+Uwo1AgdYHWavR2l3+RcEbMBFNsM7arau2kSTpN22CR5Y+bVHpiuETlxfU6eW3bIwck6yQqz3Cgn6V0Y4ocUzONPC8KJXVHzafyKuGuN1wIEd94j8Qtwi1w6kWVJ0kxquOcF2O2wgdhO3SVYpuAu2k4gePbLWX8rMCylTOGBG5HUGZHtXc3PhSyFPh8XcS2ckMQU/5gVXbPU1yPPeAXVcS0W8MeGwkyNRCjJJwJuHJ2yK6r4W5mSFS8EW9bUAFvKxQAAEOSysYjykLO4NJr5Sq+/8PNbZbdh/ENxSMroUqZMAsNLrGeomKrOIv3kAsO0eG+pUdm8rqMEHAjJ2MZ22rt+YcyIvcPdZTvcXDW4iI31QN536iud+K+YW7l1LllYIC6pBBgEBT/my35ZOJxBpYStfLuNuXuHFhrltFVlKrcLFTBkJ4nywTsrEdIxV5yi3c8QwtrBEt4ZtLrj5PITkSMx7esP4U5D4iXLurTcVjbXSAIVZaGAxcDB8yNgB0ke8ussl7ibaItu4qKQiOQCYLSqsNJWCJUnEEirBecfatAN43D+GxwbiTpgjc3VGoDpDAVzY4u5wt63bNxSiE6XHnYK4BZCBOpNmjpp9q6T/AMwqUi4zK0eYG2W9CJiD29dq4TjVIUoLTT4kqSTKgBpUr8ple07egpSO25BfsXVawfDLKzEEAhWDsWDKTvvEHOK84zljWbvi8MzqoBF2BrEQIOndyMdzE9RB43kd0fP51KEBiikgKTBaQCoxuGiYO847/geKuIFAa1dQ7NbgEneNJaB1O/f2qy7S9JXL+OJA8QGTsyMXVpEgiOhGduhqyW4DsR96oeT3AZKFpFy5qUoxEFmKYjyiGnHfrV0t2dx9tU/qBWolb6V4pr2qhSlKBSlKBSlKCFzAAggkBcaumqfy/UfuKwc3HgJpQdCVltIjMSAvoM/TapgsiZ3I29J3rYBQVl7lAYZu3p7hwpPpgAVQ885OlgWuILuTbuW9TMQ8AnTI1A5BYET/AGrsGMelUfxVxJTh3mG1KeoHlG8A4JjAmckYNSxYjc1uk2j4zWGVsKIdWaQQBAnUcnYVyXO14kPb8a3rIHkUbkKFJ1JOxgebpqbeABK5bwxHhW7dl/FCA6tehUEQHjpqIxI82cdRO4jk7+KWvPrbSNHz6V2JPiBgRGknJ6nGaxe18Ku5cvXkdbS+Fan/AAZLu0GY8w0qJkwPrUPi3LNpaTOE1lF0kYPiEICAoDFpE7fWaeO4kBr8xbEiXtyNJ2llUTkYJ7z1M0tq0Uu2LtxwwZhcMNJXUN3O4OZJ9MVKpfUqwtqXuaIDOdelsgyBvESABIiD1rZGmwX/AJGm4blsDSzMkghWA1AdDDAGJnO1dHY4Isb19JRXUaJ8wcqZJluhaCG33+vMc+IC2QNU5BB6FjIPcAgSM7GYE00rVw95WteH4aMQjW2JLE2xMa9c6YI/KogA95J6jlPBDhEtXbuk2m8pGSwVs+JABiCBj17iK5G1aCZBBVvy7QZhgftE9oro+L4l7yvbe64BZBcDgDWCRpCppG2DuO/pSFRecgG/YuW20vdddNtAGYW1IFt3Ex4hIXy427zWrnF0pxNm42lWEE3bMAshb5vDIhXEMCCN9wdzY804PwLV13VPFuFNNsK/iBbZENr1NvqE/wDxEkitvLFteGEuMl38QS7mXLhxkAgiSNwDgzJBzIukec54sLouarfEJEg+H4TOs5DYhuxIA32mseUJw1y/rZ2jQmm4qDT4rzqGZ04IUAgbd8mmNoC+Uslh5wqTJEwNamRuGncdRjvt+EbSC54HEF9DjygEqN4DSDkSue0T0MT5HY8t4kWW4gCBN8KIH5vDTAQGf32itHF8E1rXxDobhuuEKsPNBW2ASE7MhhexHXeW3J3svrP8xFIz5luRDAv5T5yJjpgbHarleHLlGDSIJDBg3aCJWOu9b0iu4DlfkDB7TiZDaGctq9TcjOqdutc1zvhwiXEnVc1KZUYU6YPmnBOmMnZiYrqOY8ta2B4bvpLS6k4zJwREAtjSIBmPLNRuB5aL0zAtTI0gqXXSw1TJABJOB0E4ECpYOb+GeV+JqKgLcCNrDFgCD8kRBXEzuI9xU9eXpbE29YR/Kw16XtXFxp/pcysgGNt8ira3y17dxfDPm0nUskY1MYByFIBAHQyJHUbOHZBfIBIF4ZVhgXVwwk5kjscFe5po21cu4ZlaEfXAJU6ipgmSumM56E9cEVccDxbNIKeZdwrH6GGiNjW7h7IIgiSMfXuCO9bjZyD1AiesevfatSI9W6Osj3BrMMDtXteEVUe0pSgUpSgUpSgGtVyyDvqP1P8Aetta7yk4kid4xjrnpQVXNCQNKMwaQcvq0wCdRBntiSJMVB47gRaS9ca8wbRAyJZtOAMazLNEA5n2roggUQq47AAVTc3QlrahAT4gcoMkhFYhmA6B9J33iBNSqhfDfEqlgW/LbuL5biMjNcZ430/M5IHrjHSsRfa5eIcXbi241KAEUs3yqVJBIETEsTidq22uU67xuMxbywcBdiegEr5gfUYzuK3Oj2cFhattC+IYLj5jAzuZOSMdZ3qK5Xni3b4uKxC2rNpxpGJa1pBJIy0FvuGAFb+aot2zbs2ApCsECtoDnSjEFg0MpMSZA9xtWpL54jiPw1kKbSalLtqINpcydgwJYk582JMHNjxHCo93iLjXC7WkUW2YACSrEgaQAuSIj71lUvlVx/wqMgtt5FUSx/xBA+WIU4H74rjfiW0GeHABUwxQEwwVSZB6eZV1TnpAieu4S+OFJtyHwWkebSJJ80ZiNiM5IIMg1zz8GOK4i6Rc8hIMkEC4swQuqCIBjp1zmlIp+FeGtWoQy6PMHGuAUbqMDVA/qNdf/wCEKHtqmldSkwuxuAqoOmdLEB22ggEkERXP8Ty0Ktu5bYalVWCMo1MVQu7dyo9d66rgbVy/DPckiPKNIuqNwASM++rp3mkhVTxnCXrfEjXBGgWwzNI2LBVJODAOGxuDg1K4LlgLXPKouL8ob5yWyTIGwIny4kmrJrdqzdW4y+KrjQGAl0YkzrnJJgDfV5YAyatOJ4GVXwwPyaGkj5ciCCMaZH1PerpNvn3KuFuPb1jW1y0wutlSFgBhMjzMVWI6FTI76+YcqCeA1y9qFyMLiEDEEAfmECCR1YYzXR+J+H4l2sAurnRckmTe8zmANo/OYxJjINVljgRctaNPkES6qcXFJK5aIADfLPTaTmaVf2LHEcMLZ1l0IVXEuwUxhwJJjoQDHYCpnCNdtO7r5rXzFBIInVJCscTpmAeswZxVfCt+66EGWZGVSCD2mCQdPWdpMjPQdFwh/mHUotsRBXMMOhG0xmcdetajNb795LiwG2hiDgiM5U56Vjy5H8JIjCBcgqQYAIPqCK94vggUXA1JGe4BBII6gxtUq0kbCJ3HYxVRGe2eggSJZTmMAjodhv7ddnG8vS4mkDSVIZdxDD+8kGO9TqVRotTHeMZADD6jFbga805n71lQKUpQKUpQKUpQKUpQKUpQab2s4Ugevb+/tj3FY2uEVR1JO7H5ifcfttUilBUcdwqpb1jUGwBpZgWZsASN5YiqTjuVm5dtW7mu6xDMzOxyoEGLWyLqZdyCeuJNdBzC20h8nSfKNgJBUsYiYn7TWTcuVfMJLQQWOWYHcT07iOtTSqng+XW0XxAoCJICEZaSCWgDDmF0gTiB1GmVy5DcUuBp8cq+QMWwqhcTkkASP83pmdd4XPiDcZVZMGBAx39fbtUjhrQVVAMgKAD6CmhV8y5UDauZ1eVtIYCAcmcD++1RbnBhNNyzqUDLREwY1wDgYAk91XrNXnG29a6OjSD7QcfWI/3NbggAimhz3OOWItm4QFkAsnU5EGWJljBIzsCKsAmUuLp2CsPQ5Ug+5MejdKsEtAACBtFeCwoBAAEiMU0iu4vg1dpYEebaMHyRmDHaO3QiqvjuDuIisjXEWVBQPqLBiJCsRKkCdyRvjrXS3WgbTPTvWheGYwzHzDKgfKv0/Me5+0U0u1Ra5Ba8JxGoMNaN1GMQent1nM1NS41hdLqGXYOoAWAPzKMqY6qCMfl2qSispgYWNokjvpPbbEdfpW82wRuTPWen0poVHILBDXbg0KLjK2lcgYjfvAE+tXHEWQ6wQD2nv0NRbHAAEsJViTLLuc9QcHM7jqa3i2/9c/SD9xt9qRGxbcCJMeuf1NZitajuP9f1rZVClKUClKUClKUClKUClKUClKUClKUClKUGNxZH2/QzWVKUAUApSg8jM17SlApSlB5Fe0pQIrwCvaUClKUClKUClKUClKUClKUClKUH/9k="/>
          <p:cNvSpPr>
            <a:spLocks noChangeAspect="1" noChangeArrowheads="1"/>
          </p:cNvSpPr>
          <p:nvPr/>
        </p:nvSpPr>
        <p:spPr bwMode="auto">
          <a:xfrm>
            <a:off x="155575" y="-1736725"/>
            <a:ext cx="4295775" cy="3619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76" name="Picture 4" descr="http://6775655.sites.myregisteredsite.com/wp-content/uploads/2011/12/12069418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9901" y="1655674"/>
            <a:ext cx="5746750" cy="4842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0118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ight Arrow 9"/>
          <p:cNvSpPr/>
          <p:nvPr/>
        </p:nvSpPr>
        <p:spPr>
          <a:xfrm rot="1527658">
            <a:off x="2702825" y="1432921"/>
            <a:ext cx="2423885" cy="31386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rot="18672718">
            <a:off x="3594516" y="3568798"/>
            <a:ext cx="2028520" cy="30754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rot="14401088">
            <a:off x="5809457" y="3700621"/>
            <a:ext cx="2090254" cy="30033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rot="9803916">
            <a:off x="6807518" y="1540200"/>
            <a:ext cx="1865464" cy="30754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rot="5400000">
            <a:off x="4809649" y="137678"/>
            <a:ext cx="2208795" cy="30033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5283200" y="613515"/>
            <a:ext cx="1308100" cy="1200329"/>
          </a:xfrm>
          <a:prstGeom prst="rect">
            <a:avLst/>
          </a:prstGeom>
          <a:noFill/>
        </p:spPr>
        <p:txBody>
          <a:bodyPr wrap="square" rtlCol="0">
            <a:spAutoFit/>
          </a:bodyPr>
          <a:lstStyle/>
          <a:p>
            <a:pPr algn="ctr"/>
            <a:r>
              <a:rPr lang="en-US" sz="2400" dirty="0" smtClean="0">
                <a:solidFill>
                  <a:schemeClr val="bg1"/>
                </a:solidFill>
              </a:rPr>
              <a:t>Fosters a shared language</a:t>
            </a:r>
            <a:endParaRPr lang="en-US" sz="2400" dirty="0">
              <a:solidFill>
                <a:schemeClr val="bg1"/>
              </a:solidFill>
            </a:endParaRPr>
          </a:p>
        </p:txBody>
      </p:sp>
      <p:sp>
        <p:nvSpPr>
          <p:cNvPr id="18" name="TextBox 17"/>
          <p:cNvSpPr txBox="1"/>
          <p:nvPr/>
        </p:nvSpPr>
        <p:spPr>
          <a:xfrm rot="20620689">
            <a:off x="7023412" y="2290293"/>
            <a:ext cx="1708888" cy="1446550"/>
          </a:xfrm>
          <a:prstGeom prst="rect">
            <a:avLst/>
          </a:prstGeom>
          <a:noFill/>
        </p:spPr>
        <p:txBody>
          <a:bodyPr wrap="square" rtlCol="0">
            <a:spAutoFit/>
          </a:bodyPr>
          <a:lstStyle/>
          <a:p>
            <a:pPr algn="ctr"/>
            <a:r>
              <a:rPr lang="en-US" sz="2200" dirty="0" smtClean="0">
                <a:solidFill>
                  <a:schemeClr val="bg1"/>
                </a:solidFill>
              </a:rPr>
              <a:t>Organizes how we talk about treatment</a:t>
            </a:r>
            <a:endParaRPr lang="en-US" sz="2200" dirty="0">
              <a:solidFill>
                <a:schemeClr val="bg1"/>
              </a:solidFill>
            </a:endParaRPr>
          </a:p>
        </p:txBody>
      </p:sp>
      <p:sp>
        <p:nvSpPr>
          <p:cNvPr id="19" name="TextBox 18"/>
          <p:cNvSpPr txBox="1"/>
          <p:nvPr/>
        </p:nvSpPr>
        <p:spPr>
          <a:xfrm rot="19810288">
            <a:off x="6105569" y="4465086"/>
            <a:ext cx="1708888" cy="1785104"/>
          </a:xfrm>
          <a:prstGeom prst="rect">
            <a:avLst/>
          </a:prstGeom>
          <a:noFill/>
        </p:spPr>
        <p:txBody>
          <a:bodyPr wrap="square" rtlCol="0">
            <a:spAutoFit/>
          </a:bodyPr>
          <a:lstStyle/>
          <a:p>
            <a:pPr algn="ctr"/>
            <a:r>
              <a:rPr lang="en-US" sz="2200" dirty="0" smtClean="0">
                <a:solidFill>
                  <a:schemeClr val="bg1"/>
                </a:solidFill>
              </a:rPr>
              <a:t>Keeps a focus on impact of recurrent stress</a:t>
            </a:r>
            <a:endParaRPr lang="en-US" sz="2200" dirty="0">
              <a:solidFill>
                <a:schemeClr val="bg1"/>
              </a:solidFill>
            </a:endParaRPr>
          </a:p>
        </p:txBody>
      </p:sp>
      <p:sp>
        <p:nvSpPr>
          <p:cNvPr id="20" name="TextBox 19"/>
          <p:cNvSpPr txBox="1"/>
          <p:nvPr/>
        </p:nvSpPr>
        <p:spPr>
          <a:xfrm rot="2448091">
            <a:off x="3625930" y="4505524"/>
            <a:ext cx="1708888" cy="1446550"/>
          </a:xfrm>
          <a:prstGeom prst="rect">
            <a:avLst/>
          </a:prstGeom>
          <a:noFill/>
        </p:spPr>
        <p:txBody>
          <a:bodyPr wrap="square" rtlCol="0">
            <a:spAutoFit/>
          </a:bodyPr>
          <a:lstStyle/>
          <a:p>
            <a:pPr algn="ctr"/>
            <a:r>
              <a:rPr lang="en-US" sz="2200" dirty="0" smtClean="0">
                <a:solidFill>
                  <a:schemeClr val="bg1"/>
                </a:solidFill>
              </a:rPr>
              <a:t>Keeps a focus on growth and change</a:t>
            </a:r>
            <a:endParaRPr lang="en-US" sz="2200" dirty="0">
              <a:solidFill>
                <a:schemeClr val="bg1"/>
              </a:solidFill>
            </a:endParaRPr>
          </a:p>
        </p:txBody>
      </p:sp>
      <p:sp>
        <p:nvSpPr>
          <p:cNvPr id="21" name="TextBox 20"/>
          <p:cNvSpPr txBox="1"/>
          <p:nvPr/>
        </p:nvSpPr>
        <p:spPr>
          <a:xfrm rot="1515114">
            <a:off x="2755118" y="2150825"/>
            <a:ext cx="2085358" cy="1631216"/>
          </a:xfrm>
          <a:prstGeom prst="rect">
            <a:avLst/>
          </a:prstGeom>
          <a:noFill/>
        </p:spPr>
        <p:txBody>
          <a:bodyPr wrap="square" rtlCol="0">
            <a:spAutoFit/>
          </a:bodyPr>
          <a:lstStyle/>
          <a:p>
            <a:pPr algn="ctr"/>
            <a:r>
              <a:rPr lang="en-US" sz="2000" dirty="0" smtClean="0">
                <a:solidFill>
                  <a:schemeClr val="bg1"/>
                </a:solidFill>
              </a:rPr>
              <a:t>Consistent contact with team members, individuals and families</a:t>
            </a:r>
            <a:endParaRPr lang="en-US" sz="2000" dirty="0">
              <a:solidFill>
                <a:schemeClr val="bg1"/>
              </a:solidFill>
            </a:endParaRPr>
          </a:p>
        </p:txBody>
      </p:sp>
      <p:sp>
        <p:nvSpPr>
          <p:cNvPr id="22" name="TextBox 21"/>
          <p:cNvSpPr txBox="1"/>
          <p:nvPr/>
        </p:nvSpPr>
        <p:spPr>
          <a:xfrm>
            <a:off x="5241815" y="2927797"/>
            <a:ext cx="1478550" cy="1200329"/>
          </a:xfrm>
          <a:prstGeom prst="rect">
            <a:avLst/>
          </a:prstGeom>
          <a:noFill/>
        </p:spPr>
        <p:txBody>
          <a:bodyPr wrap="square" rtlCol="0">
            <a:spAutoFit/>
          </a:bodyPr>
          <a:lstStyle/>
          <a:p>
            <a:pPr algn="ctr"/>
            <a:r>
              <a:rPr lang="en-US" sz="2400" dirty="0" smtClean="0"/>
              <a:t>The Sanctuary Model</a:t>
            </a:r>
            <a:endParaRPr lang="en-US" sz="2400" dirty="0"/>
          </a:p>
        </p:txBody>
      </p:sp>
      <p:sp>
        <p:nvSpPr>
          <p:cNvPr id="23" name="TextBox 22"/>
          <p:cNvSpPr txBox="1"/>
          <p:nvPr/>
        </p:nvSpPr>
        <p:spPr>
          <a:xfrm>
            <a:off x="480850" y="140129"/>
            <a:ext cx="800219" cy="6286501"/>
          </a:xfrm>
          <a:prstGeom prst="rect">
            <a:avLst/>
          </a:prstGeom>
          <a:noFill/>
        </p:spPr>
        <p:txBody>
          <a:bodyPr vert="vert270" wrap="square" rtlCol="0">
            <a:spAutoFit/>
          </a:bodyPr>
          <a:lstStyle/>
          <a:p>
            <a:pPr algn="ctr"/>
            <a:r>
              <a:rPr lang="en-US" sz="4000" dirty="0" smtClean="0"/>
              <a:t>TRAUMA INFORMED-CARE</a:t>
            </a:r>
            <a:endParaRPr lang="en-US" sz="4000" dirty="0"/>
          </a:p>
        </p:txBody>
      </p:sp>
    </p:spTree>
    <p:extLst>
      <p:ext uri="{BB962C8B-B14F-4D97-AF65-F5344CB8AC3E}">
        <p14:creationId xmlns:p14="http://schemas.microsoft.com/office/powerpoint/2010/main" val="3386898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ppt_x"/>
                                          </p:val>
                                        </p:tav>
                                        <p:tav tm="100000">
                                          <p:val>
                                            <p:strVal val="#ppt_x"/>
                                          </p:val>
                                        </p:tav>
                                      </p:tavLst>
                                    </p:anim>
                                    <p:anim calcmode="lin" valueType="num">
                                      <p:cBhvr additive="base">
                                        <p:cTn id="1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ppt_x"/>
                                          </p:val>
                                        </p:tav>
                                        <p:tav tm="100000">
                                          <p:val>
                                            <p:strVal val="#ppt_x"/>
                                          </p:val>
                                        </p:tav>
                                      </p:tavLst>
                                    </p:anim>
                                    <p:anim calcmode="lin" valueType="num">
                                      <p:cBhvr additive="base">
                                        <p:cTn id="18" dur="500" fill="hold"/>
                                        <p:tgtEl>
                                          <p:spTgt spid="13"/>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ppt_x"/>
                                          </p:val>
                                        </p:tav>
                                        <p:tav tm="100000">
                                          <p:val>
                                            <p:strVal val="#ppt_x"/>
                                          </p:val>
                                        </p:tav>
                                      </p:tavLst>
                                    </p:anim>
                                    <p:anim calcmode="lin" valueType="num">
                                      <p:cBhvr additive="base">
                                        <p:cTn id="2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ppt_x"/>
                                          </p:val>
                                        </p:tav>
                                        <p:tav tm="100000">
                                          <p:val>
                                            <p:strVal val="#ppt_x"/>
                                          </p:val>
                                        </p:tav>
                                      </p:tavLst>
                                    </p:anim>
                                    <p:anim calcmode="lin" valueType="num">
                                      <p:cBhvr additive="base">
                                        <p:cTn id="28" dur="500" fill="hold"/>
                                        <p:tgtEl>
                                          <p:spTgt spid="1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additive="base">
                                        <p:cTn id="41" dur="500" fill="hold"/>
                                        <p:tgtEl>
                                          <p:spTgt spid="20"/>
                                        </p:tgtEl>
                                        <p:attrNameLst>
                                          <p:attrName>ppt_x</p:attrName>
                                        </p:attrNameLst>
                                      </p:cBhvr>
                                      <p:tavLst>
                                        <p:tav tm="0">
                                          <p:val>
                                            <p:strVal val="#ppt_x"/>
                                          </p:val>
                                        </p:tav>
                                        <p:tav tm="100000">
                                          <p:val>
                                            <p:strVal val="#ppt_x"/>
                                          </p:val>
                                        </p:tav>
                                      </p:tavLst>
                                    </p:anim>
                                    <p:anim calcmode="lin" valueType="num">
                                      <p:cBhvr additive="base">
                                        <p:cTn id="4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additive="base">
                                        <p:cTn id="47" dur="500" fill="hold"/>
                                        <p:tgtEl>
                                          <p:spTgt spid="21"/>
                                        </p:tgtEl>
                                        <p:attrNameLst>
                                          <p:attrName>ppt_x</p:attrName>
                                        </p:attrNameLst>
                                      </p:cBhvr>
                                      <p:tavLst>
                                        <p:tav tm="0">
                                          <p:val>
                                            <p:strVal val="#ppt_x"/>
                                          </p:val>
                                        </p:tav>
                                        <p:tav tm="100000">
                                          <p:val>
                                            <p:strVal val="#ppt_x"/>
                                          </p:val>
                                        </p:tav>
                                      </p:tavLst>
                                    </p:anim>
                                    <p:anim calcmode="lin" valueType="num">
                                      <p:cBhvr additive="base">
                                        <p:cTn id="48" dur="500" fill="hold"/>
                                        <p:tgtEl>
                                          <p:spTgt spid="21"/>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0"/>
                                        </p:tgtEl>
                                        <p:attrNameLst>
                                          <p:attrName>style.visibility</p:attrName>
                                        </p:attrNameLst>
                                      </p:cBhvr>
                                      <p:to>
                                        <p:strVal val="visible"/>
                                      </p:to>
                                    </p:set>
                                    <p:anim calcmode="lin" valueType="num">
                                      <p:cBhvr additive="base">
                                        <p:cTn id="51" dur="500" fill="hold"/>
                                        <p:tgtEl>
                                          <p:spTgt spid="10"/>
                                        </p:tgtEl>
                                        <p:attrNameLst>
                                          <p:attrName>ppt_x</p:attrName>
                                        </p:attrNameLst>
                                      </p:cBhvr>
                                      <p:tavLst>
                                        <p:tav tm="0">
                                          <p:val>
                                            <p:strVal val="#ppt_x"/>
                                          </p:val>
                                        </p:tav>
                                        <p:tav tm="100000">
                                          <p:val>
                                            <p:strVal val="#ppt_x"/>
                                          </p:val>
                                        </p:tav>
                                      </p:tavLst>
                                    </p:anim>
                                    <p:anim calcmode="lin" valueType="num">
                                      <p:cBhvr additive="base">
                                        <p:cTn id="5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6" grpId="0"/>
      <p:bldP spid="18" grpId="0"/>
      <p:bldP spid="19" grpId="0"/>
      <p:bldP spid="20" grpId="0"/>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In a Nutshell…</a:t>
            </a:r>
            <a:endParaRPr lang="en-US" sz="4000" dirty="0"/>
          </a:p>
        </p:txBody>
      </p:sp>
      <p:sp>
        <p:nvSpPr>
          <p:cNvPr id="3" name="Content Placeholder 2"/>
          <p:cNvSpPr>
            <a:spLocks noGrp="1"/>
          </p:cNvSpPr>
          <p:nvPr>
            <p:ph idx="1"/>
          </p:nvPr>
        </p:nvSpPr>
        <p:spPr>
          <a:xfrm>
            <a:off x="1524000" y="1714500"/>
            <a:ext cx="10350500" cy="4457700"/>
          </a:xfrm>
        </p:spPr>
        <p:txBody>
          <a:bodyPr>
            <a:normAutofit/>
          </a:bodyPr>
          <a:lstStyle/>
          <a:p>
            <a:pPr>
              <a:lnSpc>
                <a:spcPct val="100000"/>
              </a:lnSpc>
              <a:spcBef>
                <a:spcPts val="0"/>
              </a:spcBef>
            </a:pPr>
            <a:r>
              <a:rPr lang="en-US" sz="2400" dirty="0" smtClean="0"/>
              <a:t>The primary goal in maintaining this culture is to promote </a:t>
            </a:r>
            <a:r>
              <a:rPr lang="en-US" sz="2400" b="1" dirty="0" smtClean="0"/>
              <a:t>safety</a:t>
            </a:r>
            <a:r>
              <a:rPr lang="en-US" sz="2400" dirty="0" smtClean="0"/>
              <a:t> for all of the people in the community through:</a:t>
            </a:r>
          </a:p>
          <a:p>
            <a:pPr lvl="1">
              <a:lnSpc>
                <a:spcPct val="100000"/>
              </a:lnSpc>
              <a:spcBef>
                <a:spcPts val="0"/>
              </a:spcBef>
            </a:pPr>
            <a:r>
              <a:rPr lang="en-US" sz="2000" dirty="0" smtClean="0"/>
              <a:t>Recognizing that team members are vulnerable to the effects of stress both in their own lives and work-related stress.</a:t>
            </a:r>
          </a:p>
          <a:p>
            <a:pPr lvl="1">
              <a:lnSpc>
                <a:spcPct val="100000"/>
              </a:lnSpc>
              <a:spcBef>
                <a:spcPts val="0"/>
              </a:spcBef>
            </a:pPr>
            <a:endParaRPr lang="en-US" sz="2000" dirty="0" smtClean="0"/>
          </a:p>
          <a:p>
            <a:pPr lvl="1">
              <a:lnSpc>
                <a:spcPct val="100000"/>
              </a:lnSpc>
              <a:spcBef>
                <a:spcPts val="0"/>
              </a:spcBef>
            </a:pPr>
            <a:endParaRPr lang="en-US" sz="2000" dirty="0"/>
          </a:p>
          <a:p>
            <a:pPr>
              <a:lnSpc>
                <a:spcPct val="100000"/>
              </a:lnSpc>
              <a:spcBef>
                <a:spcPts val="0"/>
              </a:spcBef>
            </a:pPr>
            <a:r>
              <a:rPr lang="en-US" sz="2400" dirty="0" smtClean="0"/>
              <a:t>Because all team members contribute to this culture, we must respect and appreciate the inherent potential for the effects of trauma on ALL members of the community (team members and individuals) – in order to create safety.</a:t>
            </a:r>
          </a:p>
        </p:txBody>
      </p:sp>
    </p:spTree>
    <p:extLst>
      <p:ext uri="{BB962C8B-B14F-4D97-AF65-F5344CB8AC3E}">
        <p14:creationId xmlns:p14="http://schemas.microsoft.com/office/powerpoint/2010/main" val="3031547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Basic Beliefs of the Sanctuary model</a:t>
            </a:r>
            <a:endParaRPr lang="en-US" sz="4000" dirty="0"/>
          </a:p>
        </p:txBody>
      </p:sp>
      <p:sp>
        <p:nvSpPr>
          <p:cNvPr id="3" name="Content Placeholder 2"/>
          <p:cNvSpPr>
            <a:spLocks noGrp="1"/>
          </p:cNvSpPr>
          <p:nvPr>
            <p:ph idx="1"/>
          </p:nvPr>
        </p:nvSpPr>
        <p:spPr>
          <a:xfrm>
            <a:off x="1524000" y="1714500"/>
            <a:ext cx="10210800" cy="4457700"/>
          </a:xfrm>
        </p:spPr>
        <p:txBody>
          <a:bodyPr/>
          <a:lstStyle/>
          <a:p>
            <a:r>
              <a:rPr lang="en-US" sz="2400" dirty="0" smtClean="0"/>
              <a:t>Adversity is an inherent part of human experience, and that these experiences shape the way that people behave.  More importantly, Sanctuary recognizes the inherent resilience in people and the belief that they can </a:t>
            </a:r>
            <a:r>
              <a:rPr lang="en-US" sz="2400" b="1" dirty="0" smtClean="0"/>
              <a:t>heal</a:t>
            </a:r>
            <a:r>
              <a:rPr lang="en-US" sz="2400" dirty="0" smtClean="0"/>
              <a:t>.</a:t>
            </a:r>
          </a:p>
          <a:p>
            <a:endParaRPr lang="en-US" sz="2400" dirty="0"/>
          </a:p>
          <a:p>
            <a:r>
              <a:rPr lang="en-US" sz="2400" dirty="0" smtClean="0"/>
              <a:t>Appreciating the effects of these experiences means changing the question that we ask about the people we serve and those with whom with work with.</a:t>
            </a:r>
          </a:p>
          <a:p>
            <a:endParaRPr lang="en-US" dirty="0"/>
          </a:p>
        </p:txBody>
      </p:sp>
    </p:spTree>
    <p:extLst>
      <p:ext uri="{BB962C8B-B14F-4D97-AF65-F5344CB8AC3E}">
        <p14:creationId xmlns:p14="http://schemas.microsoft.com/office/powerpoint/2010/main" val="2866561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What is trauma?</a:t>
            </a:r>
            <a:endParaRPr lang="en-US" sz="4000" dirty="0"/>
          </a:p>
        </p:txBody>
      </p:sp>
      <p:sp>
        <p:nvSpPr>
          <p:cNvPr id="3" name="Content Placeholder 2"/>
          <p:cNvSpPr>
            <a:spLocks noGrp="1"/>
          </p:cNvSpPr>
          <p:nvPr>
            <p:ph idx="1"/>
          </p:nvPr>
        </p:nvSpPr>
        <p:spPr>
          <a:xfrm>
            <a:off x="1524000" y="1714500"/>
            <a:ext cx="10579100" cy="4457700"/>
          </a:xfrm>
        </p:spPr>
        <p:txBody>
          <a:bodyPr>
            <a:normAutofit/>
          </a:bodyPr>
          <a:lstStyle/>
          <a:p>
            <a:pPr marL="45720" indent="0">
              <a:buNone/>
            </a:pPr>
            <a:r>
              <a:rPr lang="en-US" sz="2400" dirty="0" smtClean="0"/>
              <a:t>An overwhelming event that causes intense feelings of fear, helplessness or horror.</a:t>
            </a:r>
          </a:p>
          <a:p>
            <a:pPr lvl="1"/>
            <a:r>
              <a:rPr lang="en-US" sz="2400" dirty="0" smtClean="0"/>
              <a:t>There are many different kinds of trauma.</a:t>
            </a:r>
          </a:p>
          <a:p>
            <a:pPr lvl="1"/>
            <a:r>
              <a:rPr lang="en-US" sz="2400" dirty="0" smtClean="0"/>
              <a:t>Not everyone responds the same way to a traumatic event.</a:t>
            </a:r>
            <a:endParaRPr lang="en-US" sz="2400" dirty="0"/>
          </a:p>
        </p:txBody>
      </p:sp>
    </p:spTree>
    <p:extLst>
      <p:ext uri="{BB962C8B-B14F-4D97-AF65-F5344CB8AC3E}">
        <p14:creationId xmlns:p14="http://schemas.microsoft.com/office/powerpoint/2010/main" val="2519463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457200"/>
            <a:ext cx="10261600" cy="1143000"/>
          </a:xfrm>
        </p:spPr>
        <p:txBody>
          <a:bodyPr>
            <a:noAutofit/>
          </a:bodyPr>
          <a:lstStyle/>
          <a:p>
            <a:r>
              <a:rPr lang="en-US" sz="4000" dirty="0" smtClean="0"/>
              <a:t>Is trauma a universal human experience?</a:t>
            </a:r>
            <a:endParaRPr lang="en-US" sz="4000" dirty="0"/>
          </a:p>
        </p:txBody>
      </p:sp>
      <p:sp>
        <p:nvSpPr>
          <p:cNvPr id="3" name="Content Placeholder 2"/>
          <p:cNvSpPr>
            <a:spLocks noGrp="1"/>
          </p:cNvSpPr>
          <p:nvPr>
            <p:ph idx="1"/>
          </p:nvPr>
        </p:nvSpPr>
        <p:spPr>
          <a:xfrm>
            <a:off x="1524000" y="1714500"/>
            <a:ext cx="10452100" cy="4457700"/>
          </a:xfrm>
        </p:spPr>
        <p:txBody>
          <a:bodyPr/>
          <a:lstStyle/>
          <a:p>
            <a:pPr marL="45720" indent="0">
              <a:lnSpc>
                <a:spcPct val="100000"/>
              </a:lnSpc>
              <a:spcBef>
                <a:spcPts val="0"/>
              </a:spcBef>
              <a:buNone/>
            </a:pPr>
            <a:r>
              <a:rPr lang="en-US" sz="2200" dirty="0" smtClean="0"/>
              <a:t>A collaborative study between with Kaiser Permanente and the Center for Disease Control looked into the relationship of adverse childhood experiences to adult health status.</a:t>
            </a:r>
          </a:p>
          <a:p>
            <a:pPr marL="45720" indent="0">
              <a:lnSpc>
                <a:spcPct val="100000"/>
              </a:lnSpc>
              <a:spcBef>
                <a:spcPts val="0"/>
              </a:spcBef>
              <a:buNone/>
            </a:pPr>
            <a:endParaRPr lang="en-US" sz="2200" dirty="0" smtClean="0"/>
          </a:p>
          <a:p>
            <a:pPr marL="45720" indent="0">
              <a:lnSpc>
                <a:spcPct val="100000"/>
              </a:lnSpc>
              <a:spcBef>
                <a:spcPts val="0"/>
              </a:spcBef>
              <a:buNone/>
            </a:pPr>
            <a:endParaRPr lang="en-US" sz="2200" dirty="0"/>
          </a:p>
          <a:p>
            <a:pPr marL="45720" indent="0">
              <a:lnSpc>
                <a:spcPct val="100000"/>
              </a:lnSpc>
              <a:spcBef>
                <a:spcPts val="0"/>
              </a:spcBef>
              <a:buNone/>
            </a:pPr>
            <a:r>
              <a:rPr lang="en-US" sz="2200" dirty="0" smtClean="0"/>
              <a:t>What they found tells us that:</a:t>
            </a:r>
          </a:p>
          <a:p>
            <a:pPr lvl="1">
              <a:lnSpc>
                <a:spcPct val="100000"/>
              </a:lnSpc>
              <a:spcBef>
                <a:spcPts val="0"/>
              </a:spcBef>
            </a:pPr>
            <a:r>
              <a:rPr lang="en-US" sz="2200" dirty="0" smtClean="0"/>
              <a:t>traumatic experiences in childhood have a strong relationship with poor health in adulthood.</a:t>
            </a:r>
          </a:p>
          <a:p>
            <a:pPr lvl="1">
              <a:lnSpc>
                <a:spcPct val="100000"/>
              </a:lnSpc>
              <a:spcBef>
                <a:spcPts val="0"/>
              </a:spcBef>
            </a:pPr>
            <a:r>
              <a:rPr lang="en-US" sz="2200" dirty="0"/>
              <a:t>i</a:t>
            </a:r>
            <a:r>
              <a:rPr lang="en-US" sz="2200" dirty="0" smtClean="0"/>
              <a:t>t is likely that a large number of people have been exposed to childhood adversity.</a:t>
            </a:r>
          </a:p>
          <a:p>
            <a:pPr marL="45720" indent="0">
              <a:buNone/>
            </a:pPr>
            <a:endParaRPr lang="en-US" dirty="0"/>
          </a:p>
          <a:p>
            <a:pPr marL="45720" indent="0">
              <a:buNone/>
            </a:pPr>
            <a:endParaRPr lang="en-US" dirty="0"/>
          </a:p>
        </p:txBody>
      </p:sp>
    </p:spTree>
    <p:extLst>
      <p:ext uri="{BB962C8B-B14F-4D97-AF65-F5344CB8AC3E}">
        <p14:creationId xmlns:p14="http://schemas.microsoft.com/office/powerpoint/2010/main" val="2784998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1299</Words>
  <Application>Microsoft Office PowerPoint</Application>
  <PresentationFormat>Widescreen</PresentationFormat>
  <Paragraphs>146</Paragraphs>
  <Slides>15</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Brush Script MT</vt:lpstr>
      <vt:lpstr>Calibri</vt:lpstr>
      <vt:lpstr>Corbel</vt:lpstr>
      <vt:lpstr>Basis</vt:lpstr>
      <vt:lpstr>sanctuary</vt:lpstr>
      <vt:lpstr>PowerPoint Presentation</vt:lpstr>
      <vt:lpstr>Unfortunately…</vt:lpstr>
      <vt:lpstr>If you want deeply rooted change, you need to apply deeply rooted methods</vt:lpstr>
      <vt:lpstr>PowerPoint Presentation</vt:lpstr>
      <vt:lpstr>In a Nutshell…</vt:lpstr>
      <vt:lpstr>Basic Beliefs of the Sanctuary model</vt:lpstr>
      <vt:lpstr>What is trauma?</vt:lpstr>
      <vt:lpstr>Is trauma a universal human experience?</vt:lpstr>
      <vt:lpstr>PowerPoint Presentation</vt:lpstr>
      <vt:lpstr>Percent of participants exposed to at least one adverse childhood experience</vt:lpstr>
      <vt:lpstr>Overall findings</vt:lpstr>
      <vt:lpstr>Co-occurring or co-morbid conditions</vt:lpstr>
      <vt:lpstr>PowerPoint Presentation</vt:lpstr>
      <vt:lpstr>So what do we do about it?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sanctuary</dc:title>
  <dc:creator>user</dc:creator>
  <cp:lastModifiedBy>user</cp:lastModifiedBy>
  <cp:revision>1</cp:revision>
  <dcterms:created xsi:type="dcterms:W3CDTF">2018-01-03T20:33:50Z</dcterms:created>
  <dcterms:modified xsi:type="dcterms:W3CDTF">2018-01-03T20:33:55Z</dcterms:modified>
</cp:coreProperties>
</file>