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47D8D-4EE8-4765-AE90-F03F53C0C359}" type="datetimeFigureOut">
              <a:rPr lang="en-US" smtClean="0"/>
              <a:t>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2F8A8-5035-421E-8A2E-723C4AE1579C}" type="slidenum">
              <a:rPr lang="en-US" smtClean="0"/>
              <a:t>‹#›</a:t>
            </a:fld>
            <a:endParaRPr lang="en-US"/>
          </a:p>
        </p:txBody>
      </p:sp>
    </p:spTree>
    <p:extLst>
      <p:ext uri="{BB962C8B-B14F-4D97-AF65-F5344CB8AC3E}">
        <p14:creationId xmlns:p14="http://schemas.microsoft.com/office/powerpoint/2010/main" val="276079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Community meetings are a tool to bring groups of people together and allow an opportunity to take the pulse of the group before beginning a meeting.</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smtClean="0"/>
              <a:t>The community meeting is not a therapy group, but a short check-in in which you are able to connect with others and identify issues that may support or impede your work together.</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37088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473892"/>
            <a:ext cx="6379464" cy="3660458"/>
          </a:xfrm>
        </p:spPr>
        <p:txBody>
          <a:bodyPr/>
          <a:lstStyle/>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Safety </a:t>
            </a:r>
            <a:r>
              <a:rPr lang="en-US" altLang="en-US" dirty="0">
                <a:latin typeface="Calibri" panose="020F0502020204030204" pitchFamily="34" charset="0"/>
                <a:cs typeface="Arial" panose="020B0604020202020204" pitchFamily="34" charset="0"/>
              </a:rPr>
              <a:t>plans are a list of activities that help us to refrain from becoming unsafe in any of the ways listed above by employing self-regulating options, things that help you manage your emotions. </a:t>
            </a: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The </a:t>
            </a:r>
            <a:r>
              <a:rPr lang="en-US" altLang="en-US" dirty="0">
                <a:latin typeface="Calibri" panose="020F0502020204030204" pitchFamily="34" charset="0"/>
                <a:cs typeface="Arial" panose="020B0604020202020204" pitchFamily="34" charset="0"/>
              </a:rPr>
              <a:t>list should include things that you can easily do for yourself. </a:t>
            </a: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Making </a:t>
            </a:r>
            <a:r>
              <a:rPr lang="en-US" altLang="en-US" dirty="0">
                <a:latin typeface="Calibri" panose="020F0502020204030204" pitchFamily="34" charset="0"/>
                <a:cs typeface="Arial" panose="020B0604020202020204" pitchFamily="34" charset="0"/>
              </a:rPr>
              <a:t>a safety plan, wearing it or carrying it in some way and using it by engaging the help of others encourages a sense of community and builds relationships. </a:t>
            </a: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The </a:t>
            </a:r>
            <a:r>
              <a:rPr lang="en-US" altLang="en-US" dirty="0">
                <a:latin typeface="Calibri" panose="020F0502020204030204" pitchFamily="34" charset="0"/>
                <a:cs typeface="Arial" panose="020B0604020202020204" pitchFamily="34" charset="0"/>
              </a:rPr>
              <a:t>safety plan list should have at least some activities that can be done anytime and anywhere (deep breathing, muscle relaxation, squeezing your hands together, putting your hand on your heart to feel your heartbeat, silent prayer, etc.) </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11</a:t>
            </a:fld>
            <a:endParaRPr lang="en-US"/>
          </a:p>
        </p:txBody>
      </p:sp>
    </p:spTree>
    <p:extLst>
      <p:ext uri="{BB962C8B-B14F-4D97-AF65-F5344CB8AC3E}">
        <p14:creationId xmlns:p14="http://schemas.microsoft.com/office/powerpoint/2010/main" val="351451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0520" y="4473892"/>
            <a:ext cx="6317149" cy="3660458"/>
          </a:xfrm>
        </p:spPr>
        <p:txBody>
          <a:bodyPr/>
          <a:lstStyle/>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Safety </a:t>
            </a:r>
            <a:r>
              <a:rPr lang="en-US" altLang="en-US" dirty="0">
                <a:latin typeface="Calibri" panose="020F0502020204030204" pitchFamily="34" charset="0"/>
                <a:cs typeface="Arial" panose="020B0604020202020204" pitchFamily="34" charset="0"/>
              </a:rPr>
              <a:t>plans are a tool that are to be used by both clients and staff. Why do staff have to wear them too? </a:t>
            </a:r>
          </a:p>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Staff </a:t>
            </a:r>
            <a:r>
              <a:rPr lang="en-US" altLang="en-US" dirty="0">
                <a:latin typeface="Calibri" panose="020F0502020204030204" pitchFamily="34" charset="0"/>
                <a:cs typeface="Arial" panose="020B0604020202020204" pitchFamily="34" charset="0"/>
              </a:rPr>
              <a:t>members are just as vulnerable to experiencing overwhelming emotions in the overwhelming environments we work in. </a:t>
            </a:r>
          </a:p>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a:spcBef>
                <a:spcPts val="459"/>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Part </a:t>
            </a:r>
            <a:r>
              <a:rPr lang="en-US" altLang="en-US" dirty="0">
                <a:latin typeface="Calibri" panose="020F0502020204030204" pitchFamily="34" charset="0"/>
                <a:cs typeface="Arial" panose="020B0604020202020204" pitchFamily="34" charset="0"/>
              </a:rPr>
              <a:t>of the work of creating a trauma-informed culture is to model emotion management skills for others. </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a:p>
        </p:txBody>
      </p:sp>
    </p:spTree>
    <p:extLst>
      <p:ext uri="{BB962C8B-B14F-4D97-AF65-F5344CB8AC3E}">
        <p14:creationId xmlns:p14="http://schemas.microsoft.com/office/powerpoint/2010/main" val="398134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 to warn participants that this video can be a little intense.</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242862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2655283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invited and are working, you are obligated to go. </a:t>
            </a:r>
          </a:p>
          <a:p>
            <a:endParaRPr lang="en-US" dirty="0"/>
          </a:p>
          <a:p>
            <a:r>
              <a:rPr lang="en-US" dirty="0" smtClean="0"/>
              <a:t>The team discusses the incident, the individual’s history in relation to the incident, factors contributing to the problem and makes a plan for a response.</a:t>
            </a:r>
          </a:p>
          <a:p>
            <a:endParaRPr lang="en-US" dirty="0"/>
          </a:p>
          <a:p>
            <a:r>
              <a:rPr lang="en-US" dirty="0" smtClean="0"/>
              <a:t>People in the room are assigned tasks and report back at the next meeting about progress.</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15</a:t>
            </a:fld>
            <a:endParaRPr lang="en-US"/>
          </a:p>
        </p:txBody>
      </p:sp>
    </p:spTree>
    <p:extLst>
      <p:ext uri="{BB962C8B-B14F-4D97-AF65-F5344CB8AC3E}">
        <p14:creationId xmlns:p14="http://schemas.microsoft.com/office/powerpoint/2010/main" val="20300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invited and are working, you are obligated to go. </a:t>
            </a:r>
          </a:p>
          <a:p>
            <a:endParaRPr lang="en-US" dirty="0"/>
          </a:p>
          <a:p>
            <a:r>
              <a:rPr lang="en-US" dirty="0" smtClean="0"/>
              <a:t>The team discusses the incident, the individual’s history in relation to the incident, factors contributing to the problem and makes a plan for a response.</a:t>
            </a:r>
          </a:p>
          <a:p>
            <a:endParaRPr lang="en-US" dirty="0"/>
          </a:p>
          <a:p>
            <a:r>
              <a:rPr lang="en-US" dirty="0" smtClean="0"/>
              <a:t>People in the room are assigned tasks and report back at the next meeting about progress.</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16</a:t>
            </a:fld>
            <a:endParaRPr lang="en-US"/>
          </a:p>
        </p:txBody>
      </p:sp>
    </p:spTree>
    <p:extLst>
      <p:ext uri="{BB962C8B-B14F-4D97-AF65-F5344CB8AC3E}">
        <p14:creationId xmlns:p14="http://schemas.microsoft.com/office/powerpoint/2010/main" val="369540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Each question is designed to meet a specific goal:</a:t>
            </a:r>
          </a:p>
          <a:p>
            <a:pPr marL="640594" lvl="1" indent="-174708">
              <a:buFont typeface="Arial" panose="020B0604020202020204" pitchFamily="34" charset="0"/>
              <a:buChar char="•"/>
            </a:pPr>
            <a:r>
              <a:rPr lang="en-US" dirty="0" smtClean="0"/>
              <a:t>Provide a way to structure time together</a:t>
            </a:r>
          </a:p>
          <a:p>
            <a:pPr marL="640594" lvl="1" indent="-174708">
              <a:buFont typeface="Arial" panose="020B0604020202020204" pitchFamily="34" charset="0"/>
              <a:buChar char="•"/>
            </a:pPr>
            <a:r>
              <a:rPr lang="en-US" dirty="0" smtClean="0"/>
              <a:t>Create a healthy and predictable routine for the community</a:t>
            </a:r>
          </a:p>
          <a:p>
            <a:pPr marL="640594" lvl="1" indent="-174708">
              <a:buFont typeface="Arial" panose="020B0604020202020204" pitchFamily="34" charset="0"/>
              <a:buChar char="•"/>
            </a:pPr>
            <a:r>
              <a:rPr lang="en-US" dirty="0" smtClean="0"/>
              <a:t>Models caring for each other</a:t>
            </a:r>
          </a:p>
          <a:p>
            <a:pPr marL="640594" lvl="1" indent="-174708">
              <a:buFont typeface="Arial" panose="020B0604020202020204" pitchFamily="34" charset="0"/>
              <a:buChar char="•"/>
            </a:pPr>
            <a:r>
              <a:rPr lang="en-US" dirty="0" smtClean="0"/>
              <a:t>Building bridges from the present to the future in setting goals</a:t>
            </a:r>
          </a:p>
          <a:p>
            <a:pPr marL="640594" lvl="1" indent="-174708">
              <a:buFont typeface="Arial" panose="020B0604020202020204" pitchFamily="34" charset="0"/>
              <a:buChar char="•"/>
            </a:pPr>
            <a:r>
              <a:rPr lang="en-US" dirty="0" smtClean="0"/>
              <a:t>Reinforces the power of the circle – the idea of shared responsibility for each other and the community serves as a way to establish some safety within the group by allowing each person to participate.</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93348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5995" y="4473892"/>
            <a:ext cx="6363885" cy="3660458"/>
          </a:xfrm>
        </p:spPr>
        <p:txBody>
          <a:bodyPr/>
          <a:lstStyle/>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b="1" dirty="0">
                <a:latin typeface="Calibri" panose="020F0502020204030204" pitchFamily="34" charset="0"/>
                <a:cs typeface="Arial" panose="020B0604020202020204" pitchFamily="34" charset="0"/>
              </a:rPr>
              <a:t>The first question </a:t>
            </a:r>
            <a:r>
              <a:rPr lang="en-US" altLang="en-US" dirty="0">
                <a:latin typeface="Calibri" panose="020F0502020204030204" pitchFamily="34" charset="0"/>
                <a:cs typeface="Arial" panose="020B0604020202020204" pitchFamily="34" charset="0"/>
              </a:rPr>
              <a:t>is “How are you feeling?” The purpose of this question is to reinforce the importance of recognizing emotions and managing them. When used with clients or with staff, the question helps members gauge the emotional functioning of those in the group. The answers to this question may lead your group to recognize that it needs to address issues or tensions that may not otherwise be addressed. </a:t>
            </a:r>
          </a:p>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b="1" dirty="0" smtClean="0">
                <a:latin typeface="Calibri" panose="020F0502020204030204" pitchFamily="34" charset="0"/>
                <a:cs typeface="Arial" panose="020B0604020202020204" pitchFamily="34" charset="0"/>
              </a:rPr>
              <a:t>The </a:t>
            </a:r>
            <a:r>
              <a:rPr lang="en-US" altLang="en-US" b="1" dirty="0">
                <a:latin typeface="Calibri" panose="020F0502020204030204" pitchFamily="34" charset="0"/>
                <a:cs typeface="Arial" panose="020B0604020202020204" pitchFamily="34" charset="0"/>
              </a:rPr>
              <a:t>second question </a:t>
            </a:r>
            <a:r>
              <a:rPr lang="en-US" altLang="en-US" dirty="0">
                <a:latin typeface="Calibri" panose="020F0502020204030204" pitchFamily="34" charset="0"/>
                <a:cs typeface="Arial" panose="020B0604020202020204" pitchFamily="34" charset="0"/>
              </a:rPr>
              <a:t>is “What is your goal for the day (or meeting, or morning, etc.)?” The purpose of this question is to keep a focus toward the future. People who have experienced trauma often become stuck in the past and have difficulty envisioning the future. This question requires that participants build a bridge from the present to the future. </a:t>
            </a:r>
          </a:p>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b="1" dirty="0" smtClean="0">
                <a:latin typeface="Calibri" panose="020F0502020204030204" pitchFamily="34" charset="0"/>
                <a:cs typeface="Arial" panose="020B0604020202020204" pitchFamily="34" charset="0"/>
              </a:rPr>
              <a:t>The </a:t>
            </a:r>
            <a:r>
              <a:rPr lang="en-US" altLang="en-US" b="1" dirty="0">
                <a:latin typeface="Calibri" panose="020F0502020204030204" pitchFamily="34" charset="0"/>
                <a:cs typeface="Arial" panose="020B0604020202020204" pitchFamily="34" charset="0"/>
              </a:rPr>
              <a:t>third question </a:t>
            </a:r>
            <a:r>
              <a:rPr lang="en-US" altLang="en-US" dirty="0">
                <a:latin typeface="Calibri" panose="020F0502020204030204" pitchFamily="34" charset="0"/>
                <a:cs typeface="Arial" panose="020B0604020202020204" pitchFamily="34" charset="0"/>
              </a:rPr>
              <a:t>is “Who will you ask for help?” The purpose of this question is to build relationships among participants. Some goals may require help from someone outside of the group. Whenever possible, participants should look to other members of the community meeting to help with their goals. Many people rely on a spiritual practice or belief to meet their goals. Although this should be respected, we encourage participants to also look to another person in the room or in the </a:t>
            </a:r>
            <a:r>
              <a:rPr lang="en-US" altLang="en-US" dirty="0" smtClean="0">
                <a:latin typeface="Calibri" panose="020F0502020204030204" pitchFamily="34" charset="0"/>
                <a:cs typeface="Arial" panose="020B0604020202020204" pitchFamily="34" charset="0"/>
              </a:rPr>
              <a:t>community in order to meet the goal of this question.</a:t>
            </a:r>
            <a:endParaRPr lang="en-US" altLang="en-US" dirty="0">
              <a:latin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313195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177236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888" y="4473892"/>
            <a:ext cx="6285992" cy="3660458"/>
          </a:xfrm>
        </p:spPr>
        <p:txBody>
          <a:bodyPr/>
          <a:lstStyle/>
          <a:p>
            <a:r>
              <a:rPr lang="en-US" b="1" dirty="0" smtClean="0"/>
              <a:t>I don’t want to participate</a:t>
            </a:r>
            <a:r>
              <a:rPr lang="en-US" dirty="0" smtClean="0"/>
              <a:t>: Keep in mind that the community itself is likely to pull the individual along in participating OVER TIME; and that power struggles will likely defeat the purpose.  Staff and peers may want to check in with that person later.</a:t>
            </a:r>
          </a:p>
          <a:p>
            <a:endParaRPr lang="en-US" b="1" dirty="0"/>
          </a:p>
          <a:p>
            <a:r>
              <a:rPr lang="en-US" b="1" dirty="0" smtClean="0"/>
              <a:t>I don’t feel anything/I don’t know how I feel</a:t>
            </a:r>
            <a:r>
              <a:rPr lang="en-US" dirty="0" smtClean="0"/>
              <a:t>: It might make sense to offer an observation about the person’s body language as a hint to their feelings. Offer a feeling chart – some individuals may need help putting feelings into words.</a:t>
            </a:r>
          </a:p>
          <a:p>
            <a:endParaRPr lang="en-US" b="1" dirty="0"/>
          </a:p>
          <a:p>
            <a:r>
              <a:rPr lang="en-US" b="1" dirty="0" smtClean="0"/>
              <a:t>My goal is to get the F out of here/hurt myself/hurt someone else</a:t>
            </a:r>
            <a:r>
              <a:rPr lang="en-US" dirty="0" smtClean="0"/>
              <a:t>: Think about referring back to the feeling expressed in the first question and ask to check in about what may have happened.  Think about referring the individual to his/her safety plan. It is also okay to offer responses like, “I’m worried about you and I’m going to check in after this to figure out how to help you stay safe.”</a:t>
            </a:r>
            <a:endParaRPr lang="en-US" b="1" dirty="0"/>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93928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108008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Safety plans are a visual and concrete reminder for both staff and individuals about the need for each individual to manage emotions in the service of keeping themselves and others safe.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smtClean="0"/>
              <a:t>Safety plans should include both activities that one can do alone as well as those that involve others.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smtClean="0"/>
              <a:t>The activities should be appropriate to the time and place (</a:t>
            </a:r>
            <a:r>
              <a:rPr lang="en-US" dirty="0" err="1" smtClean="0"/>
              <a:t>ie</a:t>
            </a:r>
            <a:r>
              <a:rPr lang="en-US" dirty="0" smtClean="0"/>
              <a:t>: leaving to get a coffee when you are the only staff on duty would not be appropriate.)</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279378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152" y="4473892"/>
            <a:ext cx="6356096" cy="3660458"/>
          </a:xfrm>
        </p:spPr>
        <p:txBody>
          <a:bodyPr/>
          <a:lstStyle/>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Safety </a:t>
            </a:r>
            <a:r>
              <a:rPr lang="en-US" altLang="en-US" dirty="0">
                <a:latin typeface="Calibri" panose="020F0502020204030204" pitchFamily="34" charset="0"/>
                <a:cs typeface="Arial" panose="020B0604020202020204" pitchFamily="34" charset="0"/>
              </a:rPr>
              <a:t>plans serve the purpose of maintaining safety through emotion management. </a:t>
            </a: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It is often a good place to start when making a safety plan to identify what types of emotions are most difficult for you to manage – it may not only be anger, but sadness or anxiety that require the use of a safety plan.</a:t>
            </a:r>
            <a:endParaRPr lang="en-US" altLang="en-US" dirty="0">
              <a:latin typeface="Calibri" panose="020F0502020204030204" pitchFamily="34" charset="0"/>
              <a:cs typeface="Arial" panose="020B0604020202020204" pitchFamily="34" charset="0"/>
            </a:endParaRP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It is also wise to think about the specific triggers that may stimulate these emotions in you.</a:t>
            </a:r>
            <a:endParaRPr lang="en-US" altLang="en-US" dirty="0">
              <a:latin typeface="Calibri" panose="020F0502020204030204" pitchFamily="34" charset="0"/>
              <a:cs typeface="Arial" panose="020B0604020202020204" pitchFamily="34" charset="0"/>
            </a:endParaRPr>
          </a:p>
          <a:p>
            <a:pPr marL="174708" indent="-174708">
              <a:spcBef>
                <a:spcPts val="535"/>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altLang="en-US" dirty="0">
              <a:latin typeface="Calibri" panose="020F0502020204030204" pitchFamily="34" charset="0"/>
              <a:cs typeface="Arial" panose="020B0604020202020204" pitchFamily="34" charset="0"/>
            </a:endParaRPr>
          </a:p>
          <a:p>
            <a:pPr marL="174708" indent="-174708">
              <a:spcBef>
                <a:spcPts val="459"/>
              </a:spcBef>
              <a:buFont typeface="Arial" panose="020B0604020202020204" pitchFamily="34" charset="0"/>
              <a:buChar cha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The </a:t>
            </a:r>
            <a:r>
              <a:rPr lang="en-US" altLang="en-US" dirty="0">
                <a:latin typeface="Calibri" panose="020F0502020204030204" pitchFamily="34" charset="0"/>
                <a:cs typeface="Arial" panose="020B0604020202020204" pitchFamily="34" charset="0"/>
              </a:rPr>
              <a:t>exercise of creating a safety plan can be a lesson in emotional intelligence. </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384321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731" y="4473892"/>
            <a:ext cx="6332728" cy="3660458"/>
          </a:xfrm>
        </p:spPr>
        <p:txBody>
          <a:bodyPr/>
          <a:lstStyle/>
          <a:p>
            <a:r>
              <a:rPr lang="en-US" altLang="en-US" dirty="0">
                <a:latin typeface="Calibri" panose="020F0502020204030204" pitchFamily="34" charset="0"/>
                <a:cs typeface="Arial" panose="020B0604020202020204" pitchFamily="34" charset="0"/>
              </a:rPr>
              <a:t>Most of us only think of physical safety, but it is worth examining the others as well, since sometimes our unsafe behaviors are more likely to be on one of the other categories. </a:t>
            </a:r>
            <a:endParaRPr lang="en-US" altLang="en-US" dirty="0" smtClean="0">
              <a:latin typeface="Calibri" panose="020F0502020204030204" pitchFamily="34" charset="0"/>
              <a:cs typeface="Arial" panose="020B0604020202020204" pitchFamily="34" charset="0"/>
            </a:endParaRPr>
          </a:p>
          <a:p>
            <a:endParaRPr lang="en-US" dirty="0">
              <a:latin typeface="Calibri" panose="020F0502020204030204" pitchFamily="34" charset="0"/>
              <a:cs typeface="Arial" panose="020B0604020202020204" pitchFamily="34" charset="0"/>
            </a:endParaRPr>
          </a:p>
          <a:p>
            <a:r>
              <a:rPr lang="en-US" b="1" dirty="0" smtClean="0">
                <a:latin typeface="Calibri" panose="020F0502020204030204" pitchFamily="34" charset="0"/>
                <a:cs typeface="Arial" panose="020B0604020202020204" pitchFamily="34" charset="0"/>
              </a:rPr>
              <a:t>Physical</a:t>
            </a:r>
            <a:r>
              <a:rPr lang="en-US" dirty="0" smtClean="0">
                <a:latin typeface="Calibri" panose="020F0502020204030204" pitchFamily="34" charset="0"/>
                <a:cs typeface="Arial" panose="020B0604020202020204" pitchFamily="34" charset="0"/>
              </a:rPr>
              <a:t>: keeping our bodies safe (not hitting or destroying property)</a:t>
            </a:r>
          </a:p>
          <a:p>
            <a:endParaRPr lang="en-US" b="1" dirty="0">
              <a:latin typeface="Calibri" panose="020F0502020204030204" pitchFamily="34" charset="0"/>
              <a:cs typeface="Arial" panose="020B0604020202020204" pitchFamily="34" charset="0"/>
            </a:endParaRPr>
          </a:p>
          <a:p>
            <a:r>
              <a:rPr lang="en-US" b="1" dirty="0" smtClean="0">
                <a:latin typeface="Calibri" panose="020F0502020204030204" pitchFamily="34" charset="0"/>
                <a:cs typeface="Arial" panose="020B0604020202020204" pitchFamily="34" charset="0"/>
              </a:rPr>
              <a:t>Social</a:t>
            </a:r>
            <a:r>
              <a:rPr lang="en-US" dirty="0" smtClean="0">
                <a:latin typeface="Calibri" panose="020F0502020204030204" pitchFamily="34" charset="0"/>
                <a:cs typeface="Arial" panose="020B0604020202020204" pitchFamily="34" charset="0"/>
              </a:rPr>
              <a:t>: being safe with others (not teasing, name calling or shaming)</a:t>
            </a:r>
          </a:p>
          <a:p>
            <a:endParaRPr lang="en-US" b="1" dirty="0">
              <a:latin typeface="Calibri" panose="020F0502020204030204" pitchFamily="34" charset="0"/>
              <a:cs typeface="Arial" panose="020B0604020202020204" pitchFamily="34" charset="0"/>
            </a:endParaRPr>
          </a:p>
          <a:p>
            <a:r>
              <a:rPr lang="en-US" b="1" dirty="0" smtClean="0">
                <a:latin typeface="Calibri" panose="020F0502020204030204" pitchFamily="34" charset="0"/>
                <a:cs typeface="Arial" panose="020B0604020202020204" pitchFamily="34" charset="0"/>
              </a:rPr>
              <a:t>Psychological</a:t>
            </a:r>
            <a:r>
              <a:rPr lang="en-US" dirty="0" smtClean="0">
                <a:latin typeface="Calibri" panose="020F0502020204030204" pitchFamily="34" charset="0"/>
                <a:cs typeface="Arial" panose="020B0604020202020204" pitchFamily="34" charset="0"/>
              </a:rPr>
              <a:t>: being safe within ourselves (not becoming suicidal or participating in negative self-talk)</a:t>
            </a:r>
          </a:p>
          <a:p>
            <a:endParaRPr lang="en-US" b="1" dirty="0">
              <a:latin typeface="Calibri" panose="020F0502020204030204" pitchFamily="34" charset="0"/>
              <a:cs typeface="Arial" panose="020B0604020202020204" pitchFamily="34" charset="0"/>
            </a:endParaRPr>
          </a:p>
          <a:p>
            <a:r>
              <a:rPr lang="en-US" b="1" dirty="0" smtClean="0">
                <a:latin typeface="Calibri" panose="020F0502020204030204" pitchFamily="34" charset="0"/>
                <a:cs typeface="Arial" panose="020B0604020202020204" pitchFamily="34" charset="0"/>
              </a:rPr>
              <a:t>Moral</a:t>
            </a:r>
            <a:r>
              <a:rPr lang="en-US" dirty="0" smtClean="0">
                <a:latin typeface="Calibri" panose="020F0502020204030204" pitchFamily="34" charset="0"/>
                <a:cs typeface="Arial" panose="020B0604020202020204" pitchFamily="34" charset="0"/>
              </a:rPr>
              <a:t>: being safe to do the right thing (not keeping a harmful secret or colluding with someone who is doing something wrong)</a:t>
            </a:r>
            <a:endParaRPr lang="en-US" b="1" dirty="0"/>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93543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1FA38B8-7DB6-4975-84CE-A4D9E47986E7}" type="datetimeFigureOut">
              <a:rPr lang="en-US" smtClean="0"/>
              <a:t>1/3/2018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F09FEA-17B6-4497-A08C-C2E6FF4061C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89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A38B8-7DB6-4975-84CE-A4D9E47986E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9448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A38B8-7DB6-4975-84CE-A4D9E47986E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23702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A38B8-7DB6-4975-84CE-A4D9E47986E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321009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A38B8-7DB6-4975-84CE-A4D9E47986E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09FEA-17B6-4497-A08C-C2E6FF4061C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32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FA38B8-7DB6-4975-84CE-A4D9E47986E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228749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FA38B8-7DB6-4975-84CE-A4D9E47986E7}" type="datetimeFigureOut">
              <a:rPr lang="en-US" smtClean="0"/>
              <a:t>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342739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FA38B8-7DB6-4975-84CE-A4D9E47986E7}"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341961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A38B8-7DB6-4975-84CE-A4D9E47986E7}" type="datetimeFigureOut">
              <a:rPr lang="en-US" smtClean="0"/>
              <a:t>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335860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A38B8-7DB6-4975-84CE-A4D9E47986E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126633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A38B8-7DB6-4975-84CE-A4D9E47986E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09FEA-17B6-4497-A08C-C2E6FF4061C1}" type="slidenum">
              <a:rPr lang="en-US" smtClean="0"/>
              <a:t>‹#›</a:t>
            </a:fld>
            <a:endParaRPr lang="en-US"/>
          </a:p>
        </p:txBody>
      </p:sp>
    </p:spTree>
    <p:extLst>
      <p:ext uri="{BB962C8B-B14F-4D97-AF65-F5344CB8AC3E}">
        <p14:creationId xmlns:p14="http://schemas.microsoft.com/office/powerpoint/2010/main" val="192486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1FA38B8-7DB6-4975-84CE-A4D9E47986E7}" type="datetimeFigureOut">
              <a:rPr lang="en-US" smtClean="0"/>
              <a:t>1/3/2018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7F09FEA-17B6-4497-A08C-C2E6FF4061C1}" type="slidenum">
              <a:rPr lang="en-US" smtClean="0"/>
              <a:t>‹#›</a:t>
            </a:fld>
            <a:endParaRPr lang="en-US"/>
          </a:p>
        </p:txBody>
      </p:sp>
    </p:spTree>
    <p:extLst>
      <p:ext uri="{BB962C8B-B14F-4D97-AF65-F5344CB8AC3E}">
        <p14:creationId xmlns:p14="http://schemas.microsoft.com/office/powerpoint/2010/main" val="143141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sanctuary</a:t>
            </a:r>
            <a:endParaRPr lang="en-US" dirty="0"/>
          </a:p>
        </p:txBody>
      </p:sp>
      <p:sp>
        <p:nvSpPr>
          <p:cNvPr id="3" name="Subtitle 2"/>
          <p:cNvSpPr>
            <a:spLocks noGrp="1"/>
          </p:cNvSpPr>
          <p:nvPr>
            <p:ph type="subTitle" idx="1"/>
          </p:nvPr>
        </p:nvSpPr>
        <p:spPr/>
        <p:txBody>
          <a:bodyPr/>
          <a:lstStyle/>
          <a:p>
            <a:r>
              <a:rPr lang="en-US" smtClean="0"/>
              <a:t>Toolkit</a:t>
            </a:r>
            <a:endParaRPr lang="en-US" dirty="0"/>
          </a:p>
        </p:txBody>
      </p:sp>
    </p:spTree>
    <p:extLst>
      <p:ext uri="{BB962C8B-B14F-4D97-AF65-F5344CB8AC3E}">
        <p14:creationId xmlns:p14="http://schemas.microsoft.com/office/powerpoint/2010/main" val="4066266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959" y="390525"/>
            <a:ext cx="9144000" cy="1143000"/>
          </a:xfrm>
        </p:spPr>
        <p:txBody>
          <a:bodyPr>
            <a:normAutofit/>
          </a:bodyPr>
          <a:lstStyle/>
          <a:p>
            <a:r>
              <a:rPr lang="en-US" sz="4000" dirty="0" smtClean="0"/>
              <a:t>Domains of safety</a:t>
            </a:r>
            <a:endParaRPr lang="en-US" sz="4000" dirty="0"/>
          </a:p>
        </p:txBody>
      </p:sp>
      <p:sp>
        <p:nvSpPr>
          <p:cNvPr id="4" name="Isosceles Triangle 3"/>
          <p:cNvSpPr/>
          <p:nvPr/>
        </p:nvSpPr>
        <p:spPr>
          <a:xfrm>
            <a:off x="4607922" y="1000096"/>
            <a:ext cx="3095623" cy="2489199"/>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155733" y="3489295"/>
            <a:ext cx="3095623" cy="2489199"/>
          </a:xfrm>
          <a:prstGeom prst="triangle">
            <a:avLst/>
          </a:prstGeom>
          <a:solidFill>
            <a:srgbClr val="17808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3060700" y="3505200"/>
            <a:ext cx="3095623" cy="2489199"/>
          </a:xfrm>
          <a:prstGeom prst="triangle">
            <a:avLst/>
          </a:prstGeom>
          <a:solidFill>
            <a:srgbClr val="7351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608511" y="3505199"/>
            <a:ext cx="3095623" cy="2489199"/>
          </a:xfrm>
          <a:prstGeom prst="triangl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72493" y="2328565"/>
            <a:ext cx="1766477" cy="523220"/>
          </a:xfrm>
          <a:prstGeom prst="rect">
            <a:avLst/>
          </a:prstGeom>
          <a:noFill/>
        </p:spPr>
        <p:txBody>
          <a:bodyPr wrap="square" rtlCol="0">
            <a:spAutoFit/>
          </a:bodyPr>
          <a:lstStyle/>
          <a:p>
            <a:pPr algn="ctr"/>
            <a:r>
              <a:rPr lang="en-US" sz="2800" dirty="0" smtClean="0">
                <a:solidFill>
                  <a:schemeClr val="bg1"/>
                </a:solidFill>
              </a:rPr>
              <a:t>Physical</a:t>
            </a:r>
            <a:endParaRPr lang="en-US" sz="2400" dirty="0">
              <a:solidFill>
                <a:schemeClr val="bg1"/>
              </a:solidFill>
            </a:endParaRPr>
          </a:p>
        </p:txBody>
      </p:sp>
      <p:sp>
        <p:nvSpPr>
          <p:cNvPr id="12" name="TextBox 11"/>
          <p:cNvSpPr txBox="1"/>
          <p:nvPr/>
        </p:nvSpPr>
        <p:spPr>
          <a:xfrm>
            <a:off x="3553474" y="5079375"/>
            <a:ext cx="2109485" cy="523220"/>
          </a:xfrm>
          <a:prstGeom prst="rect">
            <a:avLst/>
          </a:prstGeom>
          <a:noFill/>
        </p:spPr>
        <p:txBody>
          <a:bodyPr wrap="square" rtlCol="0">
            <a:spAutoFit/>
          </a:bodyPr>
          <a:lstStyle/>
          <a:p>
            <a:r>
              <a:rPr lang="en-US" sz="2800" dirty="0" smtClean="0">
                <a:solidFill>
                  <a:schemeClr val="bg1"/>
                </a:solidFill>
              </a:rPr>
              <a:t>Psychological</a:t>
            </a:r>
            <a:endParaRPr lang="en-US" sz="2000" dirty="0">
              <a:solidFill>
                <a:schemeClr val="bg1"/>
              </a:solidFill>
            </a:endParaRPr>
          </a:p>
        </p:txBody>
      </p:sp>
      <p:sp>
        <p:nvSpPr>
          <p:cNvPr id="13" name="TextBox 12"/>
          <p:cNvSpPr txBox="1"/>
          <p:nvPr/>
        </p:nvSpPr>
        <p:spPr>
          <a:xfrm>
            <a:off x="5272493" y="4030677"/>
            <a:ext cx="1766477" cy="523220"/>
          </a:xfrm>
          <a:prstGeom prst="rect">
            <a:avLst/>
          </a:prstGeom>
          <a:noFill/>
        </p:spPr>
        <p:txBody>
          <a:bodyPr wrap="square" rtlCol="0">
            <a:spAutoFit/>
          </a:bodyPr>
          <a:lstStyle/>
          <a:p>
            <a:pPr algn="ctr"/>
            <a:r>
              <a:rPr lang="en-US" sz="2800" dirty="0" smtClean="0">
                <a:solidFill>
                  <a:schemeClr val="bg1"/>
                </a:solidFill>
              </a:rPr>
              <a:t>Social</a:t>
            </a:r>
            <a:endParaRPr lang="en-US" sz="2400" dirty="0">
              <a:solidFill>
                <a:schemeClr val="bg1"/>
              </a:solidFill>
            </a:endParaRPr>
          </a:p>
        </p:txBody>
      </p:sp>
      <p:sp>
        <p:nvSpPr>
          <p:cNvPr id="14" name="TextBox 13"/>
          <p:cNvSpPr txBox="1"/>
          <p:nvPr/>
        </p:nvSpPr>
        <p:spPr>
          <a:xfrm>
            <a:off x="6820897" y="5079375"/>
            <a:ext cx="1766477" cy="523220"/>
          </a:xfrm>
          <a:prstGeom prst="rect">
            <a:avLst/>
          </a:prstGeom>
          <a:noFill/>
        </p:spPr>
        <p:txBody>
          <a:bodyPr wrap="square" rtlCol="0">
            <a:spAutoFit/>
          </a:bodyPr>
          <a:lstStyle/>
          <a:p>
            <a:pPr algn="ctr"/>
            <a:r>
              <a:rPr lang="en-US" sz="2800" dirty="0" smtClean="0">
                <a:solidFill>
                  <a:schemeClr val="bg1"/>
                </a:solidFill>
              </a:rPr>
              <a:t>Moral</a:t>
            </a:r>
            <a:endParaRPr lang="en-US" sz="2800" dirty="0">
              <a:solidFill>
                <a:schemeClr val="bg1"/>
              </a:solidFill>
            </a:endParaRPr>
          </a:p>
        </p:txBody>
      </p:sp>
    </p:spTree>
    <p:extLst>
      <p:ext uri="{BB962C8B-B14F-4D97-AF65-F5344CB8AC3E}">
        <p14:creationId xmlns:p14="http://schemas.microsoft.com/office/powerpoint/2010/main" val="427837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457200"/>
            <a:ext cx="9144000" cy="1143000"/>
          </a:xfrm>
        </p:spPr>
        <p:txBody>
          <a:bodyPr>
            <a:normAutofit/>
          </a:bodyPr>
          <a:lstStyle/>
          <a:p>
            <a:r>
              <a:rPr lang="en-US" sz="4000" dirty="0" smtClean="0"/>
              <a:t>What are “self-regulating options”?</a:t>
            </a:r>
            <a:endParaRPr lang="en-US" sz="4000" dirty="0"/>
          </a:p>
        </p:txBody>
      </p:sp>
      <p:sp>
        <p:nvSpPr>
          <p:cNvPr id="4" name="Rounded Rectangle 3"/>
          <p:cNvSpPr/>
          <p:nvPr/>
        </p:nvSpPr>
        <p:spPr>
          <a:xfrm>
            <a:off x="939800" y="1714500"/>
            <a:ext cx="10020300" cy="1066800"/>
          </a:xfrm>
          <a:prstGeom prst="roundRect">
            <a:avLst/>
          </a:prstGeom>
          <a:solidFill>
            <a:srgbClr val="7351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5" name="Rounded Rectangle 4"/>
          <p:cNvSpPr/>
          <p:nvPr/>
        </p:nvSpPr>
        <p:spPr>
          <a:xfrm>
            <a:off x="939800" y="2895600"/>
            <a:ext cx="10020300" cy="10668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Rounded Rectangle 5"/>
          <p:cNvSpPr/>
          <p:nvPr/>
        </p:nvSpPr>
        <p:spPr>
          <a:xfrm>
            <a:off x="939800" y="4076700"/>
            <a:ext cx="10020300" cy="1066800"/>
          </a:xfrm>
          <a:prstGeom prst="roundRect">
            <a:avLst/>
          </a:prstGeom>
          <a:solidFill>
            <a:srgbClr val="7351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39800" y="5257800"/>
            <a:ext cx="10020300" cy="10668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57300" y="1924734"/>
            <a:ext cx="9385300" cy="646331"/>
          </a:xfrm>
          <a:prstGeom prst="rect">
            <a:avLst/>
          </a:prstGeom>
          <a:noFill/>
        </p:spPr>
        <p:txBody>
          <a:bodyPr wrap="square" rtlCol="0">
            <a:spAutoFit/>
          </a:bodyPr>
          <a:lstStyle/>
          <a:p>
            <a:r>
              <a:rPr lang="en-US" sz="3600" dirty="0" smtClean="0">
                <a:solidFill>
                  <a:schemeClr val="bg1"/>
                </a:solidFill>
              </a:rPr>
              <a:t>You can do them yourself</a:t>
            </a:r>
            <a:endParaRPr lang="en-US" sz="3600" dirty="0">
              <a:solidFill>
                <a:schemeClr val="bg1"/>
              </a:solidFill>
            </a:endParaRPr>
          </a:p>
        </p:txBody>
      </p:sp>
      <p:sp>
        <p:nvSpPr>
          <p:cNvPr id="9" name="TextBox 8"/>
          <p:cNvSpPr txBox="1"/>
          <p:nvPr/>
        </p:nvSpPr>
        <p:spPr>
          <a:xfrm>
            <a:off x="1257300" y="3105834"/>
            <a:ext cx="9385300" cy="646331"/>
          </a:xfrm>
          <a:prstGeom prst="rect">
            <a:avLst/>
          </a:prstGeom>
          <a:noFill/>
        </p:spPr>
        <p:txBody>
          <a:bodyPr wrap="square" rtlCol="0">
            <a:spAutoFit/>
          </a:bodyPr>
          <a:lstStyle/>
          <a:p>
            <a:r>
              <a:rPr lang="en-US" sz="3600" dirty="0" smtClean="0">
                <a:solidFill>
                  <a:schemeClr val="bg1"/>
                </a:solidFill>
              </a:rPr>
              <a:t>They are RELATIONAL tools</a:t>
            </a:r>
            <a:endParaRPr lang="en-US" sz="3600" dirty="0">
              <a:solidFill>
                <a:schemeClr val="bg1"/>
              </a:solidFill>
            </a:endParaRPr>
          </a:p>
        </p:txBody>
      </p:sp>
      <p:sp>
        <p:nvSpPr>
          <p:cNvPr id="10" name="TextBox 9"/>
          <p:cNvSpPr txBox="1"/>
          <p:nvPr/>
        </p:nvSpPr>
        <p:spPr>
          <a:xfrm>
            <a:off x="1257300" y="4286934"/>
            <a:ext cx="9385300" cy="646331"/>
          </a:xfrm>
          <a:prstGeom prst="rect">
            <a:avLst/>
          </a:prstGeom>
          <a:noFill/>
        </p:spPr>
        <p:txBody>
          <a:bodyPr wrap="square" rtlCol="0">
            <a:spAutoFit/>
          </a:bodyPr>
          <a:lstStyle/>
          <a:p>
            <a:r>
              <a:rPr lang="en-US" sz="3600" dirty="0" smtClean="0">
                <a:solidFill>
                  <a:schemeClr val="bg1"/>
                </a:solidFill>
              </a:rPr>
              <a:t>They can be done anytime, anywhere!</a:t>
            </a:r>
            <a:endParaRPr lang="en-US" sz="3600" dirty="0">
              <a:solidFill>
                <a:schemeClr val="bg1"/>
              </a:solidFill>
            </a:endParaRPr>
          </a:p>
        </p:txBody>
      </p:sp>
      <p:sp>
        <p:nvSpPr>
          <p:cNvPr id="11" name="TextBox 10"/>
          <p:cNvSpPr txBox="1"/>
          <p:nvPr/>
        </p:nvSpPr>
        <p:spPr>
          <a:xfrm>
            <a:off x="1257300" y="5257800"/>
            <a:ext cx="9385300" cy="1077218"/>
          </a:xfrm>
          <a:prstGeom prst="rect">
            <a:avLst/>
          </a:prstGeom>
          <a:noFill/>
        </p:spPr>
        <p:txBody>
          <a:bodyPr wrap="square" rtlCol="0">
            <a:spAutoFit/>
          </a:bodyPr>
          <a:lstStyle/>
          <a:p>
            <a:r>
              <a:rPr lang="en-US" sz="3200" dirty="0" smtClean="0">
                <a:solidFill>
                  <a:schemeClr val="bg1"/>
                </a:solidFill>
              </a:rPr>
              <a:t>Examples: Breathing, silently counting backwards, massaging one’s hands, silent prayer</a:t>
            </a:r>
            <a:endParaRPr lang="en-US" sz="3200" dirty="0">
              <a:solidFill>
                <a:schemeClr val="bg1"/>
              </a:solidFill>
            </a:endParaRPr>
          </a:p>
        </p:txBody>
      </p:sp>
    </p:spTree>
    <p:extLst>
      <p:ext uri="{BB962C8B-B14F-4D97-AF65-F5344CB8AC3E}">
        <p14:creationId xmlns:p14="http://schemas.microsoft.com/office/powerpoint/2010/main" val="19740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Mirror neurons</a:t>
            </a:r>
            <a:endParaRPr lang="en-US" sz="4000" dirty="0"/>
          </a:p>
        </p:txBody>
      </p:sp>
      <p:sp>
        <p:nvSpPr>
          <p:cNvPr id="3" name="Content Placeholder 2"/>
          <p:cNvSpPr>
            <a:spLocks noGrp="1"/>
          </p:cNvSpPr>
          <p:nvPr>
            <p:ph idx="1"/>
          </p:nvPr>
        </p:nvSpPr>
        <p:spPr>
          <a:xfrm>
            <a:off x="1524000" y="1714500"/>
            <a:ext cx="10502900" cy="4457700"/>
          </a:xfrm>
        </p:spPr>
        <p:txBody>
          <a:bodyPr>
            <a:normAutofit/>
          </a:bodyPr>
          <a:lstStyle/>
          <a:p>
            <a:pPr marL="45720" indent="0">
              <a:buNone/>
            </a:pPr>
            <a:r>
              <a:rPr lang="en-US" sz="2400" dirty="0" smtClean="0"/>
              <a:t>Individuals who struggle with managing emotions learn from adults who can manage their emotions.</a:t>
            </a:r>
            <a:endParaRPr lang="en-US" sz="2400" dirty="0"/>
          </a:p>
        </p:txBody>
      </p:sp>
      <p:pic>
        <p:nvPicPr>
          <p:cNvPr id="26628" name="Picture 4" descr="http://i.livescience.com/images/i/000/014/914/original/6-baby-talk.jpg"/>
          <p:cNvPicPr>
            <a:picLocks noChangeAspect="1" noChangeArrowheads="1"/>
          </p:cNvPicPr>
          <p:nvPr/>
        </p:nvPicPr>
        <p:blipFill rotWithShape="1">
          <a:blip r:embed="rId3">
            <a:extLst>
              <a:ext uri="{28A0092B-C50C-407E-A947-70E740481C1C}">
                <a14:useLocalDpi xmlns:a14="http://schemas.microsoft.com/office/drawing/2010/main" val="0"/>
              </a:ext>
            </a:extLst>
          </a:blip>
          <a:srcRect l="10843" r="4938"/>
          <a:stretch/>
        </p:blipFill>
        <p:spPr bwMode="auto">
          <a:xfrm>
            <a:off x="3822699" y="2425699"/>
            <a:ext cx="4889501" cy="386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7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dirty="0" smtClean="0"/>
              <a:t>What children see…</a:t>
            </a:r>
            <a:endParaRPr lang="en-US" sz="4000" dirty="0"/>
          </a:p>
        </p:txBody>
      </p:sp>
      <p:pic>
        <p:nvPicPr>
          <p:cNvPr id="3" name="What Children Se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65500" y="1600200"/>
            <a:ext cx="5813424" cy="4360068"/>
          </a:xfrm>
          <a:prstGeom prst="rect">
            <a:avLst/>
          </a:prstGeom>
        </p:spPr>
      </p:pic>
    </p:spTree>
    <p:extLst>
      <p:ext uri="{BB962C8B-B14F-4D97-AF65-F5344CB8AC3E}">
        <p14:creationId xmlns:p14="http://schemas.microsoft.com/office/powerpoint/2010/main" val="28576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0" y="793748"/>
            <a:ext cx="3975100" cy="5139869"/>
          </a:xfrm>
          <a:prstGeom prst="rect">
            <a:avLst/>
          </a:prstGeom>
          <a:noFill/>
          <a:ln w="57150">
            <a:solidFill>
              <a:schemeClr val="bg2">
                <a:lumMod val="50000"/>
              </a:schemeClr>
            </a:solidFill>
          </a:ln>
        </p:spPr>
        <p:txBody>
          <a:bodyPr wrap="square" rtlCol="0">
            <a:spAutoFit/>
          </a:bodyPr>
          <a:lstStyle/>
          <a:p>
            <a:pPr algn="ctr"/>
            <a:r>
              <a:rPr lang="en-US" sz="6000" dirty="0" smtClean="0">
                <a:latin typeface="Gill Sans MT" panose="020B0502020104020203" pitchFamily="34" charset="0"/>
              </a:rPr>
              <a:t>KEEP </a:t>
            </a:r>
          </a:p>
          <a:p>
            <a:pPr algn="ctr"/>
            <a:r>
              <a:rPr lang="en-US" sz="6000" dirty="0" smtClean="0">
                <a:latin typeface="Gill Sans MT" panose="020B0502020104020203" pitchFamily="34" charset="0"/>
              </a:rPr>
              <a:t>CALM</a:t>
            </a:r>
          </a:p>
          <a:p>
            <a:pPr algn="ctr"/>
            <a:r>
              <a:rPr lang="en-US" sz="2800" dirty="0" smtClean="0">
                <a:latin typeface="Gill Sans MT" panose="020B0502020104020203" pitchFamily="34" charset="0"/>
              </a:rPr>
              <a:t>AND</a:t>
            </a:r>
          </a:p>
          <a:p>
            <a:pPr algn="ctr"/>
            <a:r>
              <a:rPr lang="en-US" sz="6000" dirty="0" smtClean="0">
                <a:latin typeface="Gill Sans MT" panose="020B0502020104020203" pitchFamily="34" charset="0"/>
              </a:rPr>
              <a:t>USE YOUR </a:t>
            </a:r>
          </a:p>
          <a:p>
            <a:pPr algn="ctr"/>
            <a:r>
              <a:rPr lang="en-US" sz="6000" dirty="0" smtClean="0">
                <a:latin typeface="Gill Sans MT" panose="020B0502020104020203" pitchFamily="34" charset="0"/>
              </a:rPr>
              <a:t>SAFETY PLAN</a:t>
            </a:r>
            <a:endParaRPr lang="en-US" sz="6000" dirty="0">
              <a:latin typeface="Gill Sans MT" panose="020B0502020104020203" pitchFamily="34" charset="0"/>
            </a:endParaRPr>
          </a:p>
        </p:txBody>
      </p:sp>
    </p:spTree>
    <p:extLst>
      <p:ext uri="{BB962C8B-B14F-4D97-AF65-F5344CB8AC3E}">
        <p14:creationId xmlns:p14="http://schemas.microsoft.com/office/powerpoint/2010/main" val="427102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0" y="457200"/>
            <a:ext cx="9728200" cy="1143000"/>
          </a:xfrm>
        </p:spPr>
        <p:txBody>
          <a:bodyPr>
            <a:normAutofit/>
          </a:bodyPr>
          <a:lstStyle/>
          <a:p>
            <a:r>
              <a:rPr lang="en-US" sz="4000" dirty="0" smtClean="0"/>
              <a:t>Red flag meeting</a:t>
            </a:r>
            <a:endParaRPr lang="en-US" sz="4000" dirty="0"/>
          </a:p>
        </p:txBody>
      </p:sp>
      <p:sp>
        <p:nvSpPr>
          <p:cNvPr id="5" name="Content Placeholder 2"/>
          <p:cNvSpPr>
            <a:spLocks noGrp="1"/>
          </p:cNvSpPr>
          <p:nvPr>
            <p:ph idx="1"/>
          </p:nvPr>
        </p:nvSpPr>
        <p:spPr>
          <a:xfrm>
            <a:off x="1524000" y="1714500"/>
            <a:ext cx="10325100" cy="4457700"/>
          </a:xfrm>
        </p:spPr>
        <p:txBody>
          <a:bodyPr>
            <a:normAutofit lnSpcReduction="10000"/>
          </a:bodyPr>
          <a:lstStyle/>
          <a:p>
            <a:pPr>
              <a:lnSpc>
                <a:spcPct val="100000"/>
              </a:lnSpc>
              <a:spcBef>
                <a:spcPts val="0"/>
              </a:spcBef>
              <a:spcAft>
                <a:spcPts val="3000"/>
              </a:spcAft>
            </a:pPr>
            <a:r>
              <a:rPr lang="en-US" sz="2200" dirty="0" smtClean="0"/>
              <a:t>Anyone in the community – including the individuals – can call a Red Flag Meeting to respond to a community need or concern.</a:t>
            </a:r>
          </a:p>
          <a:p>
            <a:pPr>
              <a:lnSpc>
                <a:spcPct val="100000"/>
              </a:lnSpc>
              <a:spcBef>
                <a:spcPts val="0"/>
              </a:spcBef>
              <a:spcAft>
                <a:spcPts val="3000"/>
              </a:spcAft>
            </a:pPr>
            <a:r>
              <a:rPr lang="en-US" sz="2200" dirty="0" smtClean="0"/>
              <a:t>They are short meetings in which most of the focus is on coming up with </a:t>
            </a:r>
            <a:r>
              <a:rPr lang="en-US" sz="2200" b="1" dirty="0" smtClean="0"/>
              <a:t>SOLUTIONS</a:t>
            </a:r>
            <a:r>
              <a:rPr lang="en-US" sz="2200" dirty="0" smtClean="0"/>
              <a:t>.</a:t>
            </a:r>
          </a:p>
          <a:p>
            <a:pPr>
              <a:lnSpc>
                <a:spcPct val="100000"/>
              </a:lnSpc>
              <a:spcBef>
                <a:spcPts val="0"/>
              </a:spcBef>
              <a:spcAft>
                <a:spcPts val="3000"/>
              </a:spcAft>
            </a:pPr>
            <a:endParaRPr lang="en-US" sz="2200" dirty="0"/>
          </a:p>
          <a:p>
            <a:pPr>
              <a:lnSpc>
                <a:spcPct val="100000"/>
              </a:lnSpc>
              <a:spcBef>
                <a:spcPts val="0"/>
              </a:spcBef>
              <a:spcAft>
                <a:spcPts val="3000"/>
              </a:spcAft>
            </a:pPr>
            <a:endParaRPr lang="en-US" sz="2200" dirty="0" smtClean="0"/>
          </a:p>
          <a:p>
            <a:pPr>
              <a:lnSpc>
                <a:spcPct val="100000"/>
              </a:lnSpc>
              <a:spcBef>
                <a:spcPts val="0"/>
              </a:spcBef>
              <a:spcAft>
                <a:spcPts val="3000"/>
              </a:spcAft>
            </a:pPr>
            <a:r>
              <a:rPr lang="en-US" sz="2200" dirty="0" smtClean="0"/>
              <a:t>It is based on the idea that many people coming together to address a problem are more likely to come up with innovative solutions (shared governance).</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21" y="2857500"/>
            <a:ext cx="3240484" cy="3606800"/>
          </a:xfrm>
          <a:prstGeom prst="rect">
            <a:avLst/>
          </a:prstGeom>
        </p:spPr>
      </p:pic>
    </p:spTree>
    <p:extLst>
      <p:ext uri="{BB962C8B-B14F-4D97-AF65-F5344CB8AC3E}">
        <p14:creationId xmlns:p14="http://schemas.microsoft.com/office/powerpoint/2010/main" val="37652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0" y="457200"/>
            <a:ext cx="9728200" cy="1143000"/>
          </a:xfrm>
        </p:spPr>
        <p:txBody>
          <a:bodyPr>
            <a:normAutofit/>
          </a:bodyPr>
          <a:lstStyle/>
          <a:p>
            <a:r>
              <a:rPr lang="en-US" sz="4000" dirty="0" smtClean="0"/>
              <a:t>Red flag meeting</a:t>
            </a:r>
            <a:endParaRPr lang="en-US" sz="4000" dirty="0"/>
          </a:p>
        </p:txBody>
      </p:sp>
      <p:sp>
        <p:nvSpPr>
          <p:cNvPr id="5" name="Content Placeholder 2"/>
          <p:cNvSpPr>
            <a:spLocks noGrp="1"/>
          </p:cNvSpPr>
          <p:nvPr>
            <p:ph idx="1"/>
          </p:nvPr>
        </p:nvSpPr>
        <p:spPr>
          <a:xfrm>
            <a:off x="1524000" y="1714500"/>
            <a:ext cx="10325100" cy="4457700"/>
          </a:xfrm>
        </p:spPr>
        <p:txBody>
          <a:bodyPr/>
          <a:lstStyle/>
          <a:p>
            <a:pPr>
              <a:lnSpc>
                <a:spcPct val="100000"/>
              </a:lnSpc>
              <a:spcBef>
                <a:spcPts val="0"/>
              </a:spcBef>
              <a:spcAft>
                <a:spcPts val="3000"/>
              </a:spcAft>
            </a:pPr>
            <a:r>
              <a:rPr lang="en-US" sz="2400" dirty="0" smtClean="0"/>
              <a:t>It is based on the idea that many people coming together to address a problem are more likely to come up with innovative solutions (shared governance).</a:t>
            </a:r>
          </a:p>
          <a:p>
            <a:pPr>
              <a:lnSpc>
                <a:spcPct val="100000"/>
              </a:lnSpc>
              <a:spcBef>
                <a:spcPts val="0"/>
              </a:spcBef>
              <a:spcAft>
                <a:spcPts val="3000"/>
              </a:spcAft>
            </a:pPr>
            <a:r>
              <a:rPr lang="en-US" sz="2400" dirty="0" smtClean="0"/>
              <a:t>Sometimes voicing a problem with a team relieves unspoken tensions or fears – the problem may not be the individual’s, but the team’s problem.</a:t>
            </a:r>
          </a:p>
          <a:p>
            <a:pPr>
              <a:lnSpc>
                <a:spcPct val="100000"/>
              </a:lnSpc>
              <a:spcBef>
                <a:spcPts val="0"/>
              </a:spcBef>
              <a:spcAft>
                <a:spcPts val="3000"/>
              </a:spcAft>
            </a:pPr>
            <a:r>
              <a:rPr lang="en-US" sz="2400" dirty="0" smtClean="0"/>
              <a:t>It places the responsibility of working through the problem on the entire team.</a:t>
            </a:r>
          </a:p>
          <a:p>
            <a:endParaRPr lang="en-US" dirty="0"/>
          </a:p>
        </p:txBody>
      </p:sp>
    </p:spTree>
    <p:extLst>
      <p:ext uri="{BB962C8B-B14F-4D97-AF65-F5344CB8AC3E}">
        <p14:creationId xmlns:p14="http://schemas.microsoft.com/office/powerpoint/2010/main" val="9030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Sanctuary toolkit</a:t>
            </a:r>
            <a:endParaRPr lang="en-US" sz="4000" dirty="0"/>
          </a:p>
        </p:txBody>
      </p:sp>
      <p:sp>
        <p:nvSpPr>
          <p:cNvPr id="5" name="Text Box 2"/>
          <p:cNvSpPr txBox="1">
            <a:spLocks noChangeArrowheads="1"/>
          </p:cNvSpPr>
          <p:nvPr/>
        </p:nvSpPr>
        <p:spPr bwMode="auto">
          <a:xfrm>
            <a:off x="1909762" y="16764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Rectangle 3"/>
          <p:cNvSpPr>
            <a:spLocks noChangeArrowheads="1"/>
          </p:cNvSpPr>
          <p:nvPr/>
        </p:nvSpPr>
        <p:spPr bwMode="auto">
          <a:xfrm>
            <a:off x="1757362" y="4648200"/>
            <a:ext cx="83820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SzPct val="75000"/>
              <a:buFontTx/>
              <a:buNone/>
            </a:pPr>
            <a:endParaRPr lang="en-US" altLang="en-US" sz="2800">
              <a:latin typeface="Calibri" panose="020F0502020204030204" pitchFamily="34" charset="0"/>
            </a:endParaRPr>
          </a:p>
          <a:p>
            <a:pPr>
              <a:lnSpc>
                <a:spcPct val="80000"/>
              </a:lnSpc>
              <a:spcBef>
                <a:spcPts val="2625"/>
              </a:spcBef>
              <a:buSzPct val="75000"/>
              <a:buFont typeface="Monotype Sorts" charset="2"/>
              <a:buNone/>
            </a:pPr>
            <a:endParaRPr lang="en-US" altLang="en-US" sz="2800">
              <a:latin typeface="Calibri" panose="020F0502020204030204" pitchFamily="34" charset="0"/>
            </a:endParaRPr>
          </a:p>
        </p:txBody>
      </p:sp>
      <p:sp>
        <p:nvSpPr>
          <p:cNvPr id="7" name="Rectangle 4"/>
          <p:cNvSpPr>
            <a:spLocks noChangeArrowheads="1"/>
          </p:cNvSpPr>
          <p:nvPr/>
        </p:nvSpPr>
        <p:spPr bwMode="auto">
          <a:xfrm>
            <a:off x="1828800" y="1600200"/>
            <a:ext cx="88392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2" y="2057400"/>
            <a:ext cx="8713788"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562" y="2743200"/>
            <a:ext cx="2838450" cy="283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227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Community meeting</a:t>
            </a:r>
            <a:endParaRPr lang="en-US" sz="4000" dirty="0"/>
          </a:p>
        </p:txBody>
      </p:sp>
      <p:pic>
        <p:nvPicPr>
          <p:cNvPr id="4" name="Picture 5"/>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5476"/>
          <a:stretch/>
        </p:blipFill>
        <p:spPr bwMode="auto">
          <a:xfrm>
            <a:off x="2336800" y="3797300"/>
            <a:ext cx="8034338" cy="237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12619" b="55000"/>
          <a:stretch/>
        </p:blipFill>
        <p:spPr bwMode="auto">
          <a:xfrm>
            <a:off x="2336800" y="2070100"/>
            <a:ext cx="8034338" cy="172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344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meeting</a:t>
            </a:r>
            <a:endParaRPr lang="en-US" dirty="0"/>
          </a:p>
        </p:txBody>
      </p:sp>
      <p:sp>
        <p:nvSpPr>
          <p:cNvPr id="4" name="Rounded Rectangle 3"/>
          <p:cNvSpPr/>
          <p:nvPr/>
        </p:nvSpPr>
        <p:spPr>
          <a:xfrm>
            <a:off x="939800" y="1714500"/>
            <a:ext cx="10020300" cy="1066800"/>
          </a:xfrm>
          <a:prstGeom prst="roundRect">
            <a:avLst/>
          </a:prstGeom>
          <a:solidFill>
            <a:srgbClr val="3D849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0" name="Rounded Rectangle 9"/>
          <p:cNvSpPr/>
          <p:nvPr/>
        </p:nvSpPr>
        <p:spPr>
          <a:xfrm>
            <a:off x="939800" y="2895600"/>
            <a:ext cx="10020300" cy="10668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1" name="Rounded Rectangle 10"/>
          <p:cNvSpPr/>
          <p:nvPr/>
        </p:nvSpPr>
        <p:spPr>
          <a:xfrm>
            <a:off x="939800" y="4076700"/>
            <a:ext cx="10020300" cy="1066800"/>
          </a:xfrm>
          <a:prstGeom prst="roundRect">
            <a:avLst/>
          </a:prstGeom>
          <a:solidFill>
            <a:srgbClr val="3D849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9800" y="5257800"/>
            <a:ext cx="10020300" cy="10668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7300" y="1924734"/>
            <a:ext cx="9385300" cy="646331"/>
          </a:xfrm>
          <a:prstGeom prst="rect">
            <a:avLst/>
          </a:prstGeom>
          <a:noFill/>
        </p:spPr>
        <p:txBody>
          <a:bodyPr wrap="square" rtlCol="0">
            <a:spAutoFit/>
          </a:bodyPr>
          <a:lstStyle/>
          <a:p>
            <a:r>
              <a:rPr lang="en-US" sz="3600" dirty="0" smtClean="0">
                <a:solidFill>
                  <a:schemeClr val="bg1"/>
                </a:solidFill>
              </a:rPr>
              <a:t>How are you feeling today?</a:t>
            </a:r>
            <a:endParaRPr lang="en-US" sz="3600" dirty="0">
              <a:solidFill>
                <a:schemeClr val="bg1"/>
              </a:solidFill>
            </a:endParaRPr>
          </a:p>
        </p:txBody>
      </p:sp>
      <p:sp>
        <p:nvSpPr>
          <p:cNvPr id="14" name="TextBox 13"/>
          <p:cNvSpPr txBox="1"/>
          <p:nvPr/>
        </p:nvSpPr>
        <p:spPr>
          <a:xfrm>
            <a:off x="1257300" y="3105834"/>
            <a:ext cx="9385300" cy="646331"/>
          </a:xfrm>
          <a:prstGeom prst="rect">
            <a:avLst/>
          </a:prstGeom>
          <a:noFill/>
        </p:spPr>
        <p:txBody>
          <a:bodyPr wrap="square" rtlCol="0">
            <a:spAutoFit/>
          </a:bodyPr>
          <a:lstStyle/>
          <a:p>
            <a:r>
              <a:rPr lang="en-US" sz="3600" dirty="0" smtClean="0">
                <a:solidFill>
                  <a:schemeClr val="bg1"/>
                </a:solidFill>
              </a:rPr>
              <a:t>What is your goal for today?</a:t>
            </a:r>
            <a:endParaRPr lang="en-US" sz="3600" dirty="0">
              <a:solidFill>
                <a:schemeClr val="bg1"/>
              </a:solidFill>
            </a:endParaRPr>
          </a:p>
        </p:txBody>
      </p:sp>
      <p:sp>
        <p:nvSpPr>
          <p:cNvPr id="15" name="TextBox 14"/>
          <p:cNvSpPr txBox="1"/>
          <p:nvPr/>
        </p:nvSpPr>
        <p:spPr>
          <a:xfrm>
            <a:off x="1257300" y="4286934"/>
            <a:ext cx="9385300" cy="646331"/>
          </a:xfrm>
          <a:prstGeom prst="rect">
            <a:avLst/>
          </a:prstGeom>
          <a:noFill/>
        </p:spPr>
        <p:txBody>
          <a:bodyPr wrap="square" rtlCol="0">
            <a:spAutoFit/>
          </a:bodyPr>
          <a:lstStyle/>
          <a:p>
            <a:r>
              <a:rPr lang="en-US" sz="3600" dirty="0" smtClean="0">
                <a:solidFill>
                  <a:schemeClr val="bg1"/>
                </a:solidFill>
              </a:rPr>
              <a:t>Who can you ask for help?</a:t>
            </a:r>
            <a:endParaRPr lang="en-US" sz="3600" dirty="0">
              <a:solidFill>
                <a:schemeClr val="bg1"/>
              </a:solidFill>
            </a:endParaRPr>
          </a:p>
        </p:txBody>
      </p:sp>
      <p:sp>
        <p:nvSpPr>
          <p:cNvPr id="16" name="TextBox 15"/>
          <p:cNvSpPr txBox="1"/>
          <p:nvPr/>
        </p:nvSpPr>
        <p:spPr>
          <a:xfrm>
            <a:off x="1257300" y="5468034"/>
            <a:ext cx="9385300" cy="646331"/>
          </a:xfrm>
          <a:prstGeom prst="rect">
            <a:avLst/>
          </a:prstGeom>
          <a:noFill/>
        </p:spPr>
        <p:txBody>
          <a:bodyPr wrap="square" rtlCol="0">
            <a:spAutoFit/>
          </a:bodyPr>
          <a:lstStyle/>
          <a:p>
            <a:r>
              <a:rPr lang="en-US" sz="3600" dirty="0" smtClean="0">
                <a:solidFill>
                  <a:schemeClr val="bg1"/>
                </a:solidFill>
              </a:rPr>
              <a:t>Thought for today</a:t>
            </a:r>
            <a:endParaRPr lang="en-US" sz="3600" dirty="0">
              <a:solidFill>
                <a:schemeClr val="bg1"/>
              </a:solidFill>
            </a:endParaRPr>
          </a:p>
        </p:txBody>
      </p:sp>
    </p:spTree>
    <p:extLst>
      <p:ext uri="{BB962C8B-B14F-4D97-AF65-F5344CB8AC3E}">
        <p14:creationId xmlns:p14="http://schemas.microsoft.com/office/powerpoint/2010/main" val="108868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Community meeting</a:t>
            </a:r>
            <a:endParaRPr lang="en-US" sz="4000" dirty="0"/>
          </a:p>
        </p:txBody>
      </p:sp>
      <p:sp>
        <p:nvSpPr>
          <p:cNvPr id="3" name="Content Placeholder 2"/>
          <p:cNvSpPr>
            <a:spLocks noGrp="1"/>
          </p:cNvSpPr>
          <p:nvPr>
            <p:ph idx="1"/>
          </p:nvPr>
        </p:nvSpPr>
        <p:spPr>
          <a:xfrm>
            <a:off x="1524000" y="1714500"/>
            <a:ext cx="10477500" cy="4457700"/>
          </a:xfrm>
        </p:spPr>
        <p:txBody>
          <a:bodyPr>
            <a:normAutofit/>
          </a:bodyPr>
          <a:lstStyle/>
          <a:p>
            <a:r>
              <a:rPr lang="en-US" sz="2400" dirty="0" smtClean="0"/>
              <a:t>Can be adapted or change up the questions to keep community meetings fresh.</a:t>
            </a:r>
          </a:p>
          <a:p>
            <a:pPr lvl="1"/>
            <a:r>
              <a:rPr lang="en-US" sz="2200" dirty="0" smtClean="0"/>
              <a:t>What color are you feeling like today? And why?</a:t>
            </a:r>
          </a:p>
          <a:p>
            <a:pPr lvl="1"/>
            <a:endParaRPr lang="en-US" sz="2200" dirty="0" smtClean="0"/>
          </a:p>
          <a:p>
            <a:pPr lvl="1"/>
            <a:r>
              <a:rPr lang="en-US" sz="2200" dirty="0" smtClean="0"/>
              <a:t>What type of amusement park ride do you feel like today? And why?</a:t>
            </a:r>
          </a:p>
          <a:p>
            <a:pPr lvl="1"/>
            <a:endParaRPr lang="en-US" sz="2200" dirty="0" smtClean="0"/>
          </a:p>
          <a:p>
            <a:pPr lvl="1"/>
            <a:r>
              <a:rPr lang="en-US" sz="2200" dirty="0" smtClean="0"/>
              <a:t>What weather best describes you today? And why?</a:t>
            </a:r>
          </a:p>
        </p:txBody>
      </p:sp>
      <p:pic>
        <p:nvPicPr>
          <p:cNvPr id="4104" name="Picture 8" descr="http://www.housecleaningcentral.com/images/stories/stains/color-crayons.jpg"/>
          <p:cNvPicPr>
            <a:picLocks noChangeAspect="1" noChangeArrowheads="1"/>
          </p:cNvPicPr>
          <p:nvPr/>
        </p:nvPicPr>
        <p:blipFill rotWithShape="1">
          <a:blip r:embed="rId3">
            <a:extLst>
              <a:ext uri="{28A0092B-C50C-407E-A947-70E740481C1C}">
                <a14:useLocalDpi xmlns:a14="http://schemas.microsoft.com/office/drawing/2010/main" val="0"/>
              </a:ext>
            </a:extLst>
          </a:blip>
          <a:srcRect b="16273"/>
          <a:stretch/>
        </p:blipFill>
        <p:spPr bwMode="auto">
          <a:xfrm>
            <a:off x="7660887" y="4679745"/>
            <a:ext cx="4430751" cy="185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Community meeting</a:t>
            </a:r>
            <a:endParaRPr lang="en-US" sz="4000" dirty="0"/>
          </a:p>
        </p:txBody>
      </p:sp>
      <p:sp>
        <p:nvSpPr>
          <p:cNvPr id="3" name="Content Placeholder 2"/>
          <p:cNvSpPr>
            <a:spLocks noGrp="1"/>
          </p:cNvSpPr>
          <p:nvPr>
            <p:ph idx="1"/>
          </p:nvPr>
        </p:nvSpPr>
        <p:spPr/>
        <p:txBody>
          <a:bodyPr>
            <a:normAutofit/>
          </a:bodyPr>
          <a:lstStyle/>
          <a:p>
            <a:pPr marL="45720" indent="0">
              <a:buNone/>
            </a:pPr>
            <a:r>
              <a:rPr lang="en-US" sz="2400" dirty="0" smtClean="0"/>
              <a:t>Sticky Issues:</a:t>
            </a:r>
          </a:p>
          <a:p>
            <a:r>
              <a:rPr lang="en-US" sz="2400" dirty="0" smtClean="0"/>
              <a:t>“</a:t>
            </a:r>
            <a:r>
              <a:rPr lang="en-US" sz="2400" i="1" dirty="0" smtClean="0"/>
              <a:t>I don’t want to participate”</a:t>
            </a:r>
          </a:p>
          <a:p>
            <a:endParaRPr lang="en-US" sz="2400" i="1" dirty="0" smtClean="0"/>
          </a:p>
          <a:p>
            <a:r>
              <a:rPr lang="en-US" sz="2400" i="1" dirty="0" smtClean="0"/>
              <a:t>“I don’t feel anything/I don’t know how I feel”</a:t>
            </a:r>
          </a:p>
          <a:p>
            <a:endParaRPr lang="en-US" sz="2400" i="1" dirty="0" smtClean="0"/>
          </a:p>
          <a:p>
            <a:r>
              <a:rPr lang="en-US" sz="2400" i="1" dirty="0" smtClean="0"/>
              <a:t>“My goal is to get the F out of here OR to hurt myself OR to hurt someone else”</a:t>
            </a:r>
          </a:p>
        </p:txBody>
      </p:sp>
    </p:spTree>
    <p:extLst>
      <p:ext uri="{BB962C8B-B14F-4D97-AF65-F5344CB8AC3E}">
        <p14:creationId xmlns:p14="http://schemas.microsoft.com/office/powerpoint/2010/main" val="283190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Sanctuary toolkit</a:t>
            </a:r>
            <a:endParaRPr lang="en-US" sz="4000" dirty="0"/>
          </a:p>
        </p:txBody>
      </p:sp>
      <p:sp>
        <p:nvSpPr>
          <p:cNvPr id="4" name="Text Box 2"/>
          <p:cNvSpPr txBox="1">
            <a:spLocks noChangeArrowheads="1"/>
          </p:cNvSpPr>
          <p:nvPr/>
        </p:nvSpPr>
        <p:spPr bwMode="auto">
          <a:xfrm>
            <a:off x="1638300" y="16764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Rectangle 3"/>
          <p:cNvSpPr>
            <a:spLocks noChangeArrowheads="1"/>
          </p:cNvSpPr>
          <p:nvPr/>
        </p:nvSpPr>
        <p:spPr bwMode="auto">
          <a:xfrm>
            <a:off x="1485900" y="4648200"/>
            <a:ext cx="83820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SzPct val="75000"/>
              <a:buFontTx/>
              <a:buNone/>
            </a:pPr>
            <a:endParaRPr lang="en-US" altLang="en-US" sz="2800">
              <a:latin typeface="Calibri" panose="020F0502020204030204" pitchFamily="34" charset="0"/>
            </a:endParaRPr>
          </a:p>
          <a:p>
            <a:pPr>
              <a:lnSpc>
                <a:spcPct val="80000"/>
              </a:lnSpc>
              <a:spcBef>
                <a:spcPts val="2625"/>
              </a:spcBef>
              <a:buSzPct val="75000"/>
              <a:buFont typeface="Monotype Sorts" charset="2"/>
              <a:buNone/>
            </a:pPr>
            <a:endParaRPr lang="en-US" altLang="en-US" sz="2800">
              <a:latin typeface="Calibri" panose="020F0502020204030204"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057400"/>
            <a:ext cx="8656638"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514600"/>
            <a:ext cx="2686050" cy="2686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877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a safety plan?</a:t>
            </a:r>
            <a:endParaRPr lang="en-US" sz="4000" dirty="0"/>
          </a:p>
        </p:txBody>
      </p:sp>
      <p:sp>
        <p:nvSpPr>
          <p:cNvPr id="3" name="Content Placeholder 2"/>
          <p:cNvSpPr>
            <a:spLocks noGrp="1"/>
          </p:cNvSpPr>
          <p:nvPr>
            <p:ph idx="1"/>
          </p:nvPr>
        </p:nvSpPr>
        <p:spPr>
          <a:xfrm>
            <a:off x="1523999" y="1714500"/>
            <a:ext cx="10416625" cy="4457700"/>
          </a:xfrm>
        </p:spPr>
        <p:txBody>
          <a:bodyPr>
            <a:normAutofit/>
          </a:bodyPr>
          <a:lstStyle/>
          <a:p>
            <a:pPr marL="45720" indent="0">
              <a:buNone/>
            </a:pPr>
            <a:r>
              <a:rPr lang="en-US" sz="2300" dirty="0" smtClean="0"/>
              <a:t>A list of activities that a person can choose when feeling overwhelmed so that he/she can avoid engaging in unsafe behavior in the moment.</a:t>
            </a:r>
            <a:endParaRPr lang="en-US" sz="2300" dirty="0"/>
          </a:p>
        </p:txBody>
      </p:sp>
      <p:pic>
        <p:nvPicPr>
          <p:cNvPr id="20482" name="Picture 2" descr="https://articulate-heroes.s3.amazonaws.com/0525.notebook_2d00_paper_2d00_graphicg0bz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0583">
            <a:off x="8728076" y="2241551"/>
            <a:ext cx="3333750" cy="4133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410583">
            <a:off x="9296401" y="3213101"/>
            <a:ext cx="2474913" cy="2585323"/>
          </a:xfrm>
          <a:prstGeom prst="rect">
            <a:avLst/>
          </a:prstGeom>
          <a:noFill/>
        </p:spPr>
        <p:txBody>
          <a:bodyPr wrap="square" rtlCol="0">
            <a:spAutoFit/>
          </a:bodyPr>
          <a:lstStyle/>
          <a:p>
            <a:pPr>
              <a:lnSpc>
                <a:spcPct val="150000"/>
              </a:lnSpc>
            </a:pPr>
            <a:r>
              <a:rPr lang="en-US" sz="2400" b="1" dirty="0" smtClean="0">
                <a:latin typeface="Bradley Hand ITC" panose="03070402050302030203" pitchFamily="66" charset="0"/>
              </a:rPr>
              <a:t>Count backwards</a:t>
            </a:r>
          </a:p>
          <a:p>
            <a:pPr>
              <a:lnSpc>
                <a:spcPct val="150000"/>
              </a:lnSpc>
            </a:pPr>
            <a:r>
              <a:rPr lang="en-US" sz="2400" b="1" dirty="0" smtClean="0">
                <a:latin typeface="Bradley Hand ITC" panose="03070402050302030203" pitchFamily="66" charset="0"/>
              </a:rPr>
              <a:t>Listen to music</a:t>
            </a:r>
          </a:p>
          <a:p>
            <a:pPr>
              <a:lnSpc>
                <a:spcPct val="150000"/>
              </a:lnSpc>
            </a:pPr>
            <a:r>
              <a:rPr lang="en-US" sz="2400" b="1" dirty="0" smtClean="0">
                <a:latin typeface="Bradley Hand ITC" panose="03070402050302030203" pitchFamily="66" charset="0"/>
              </a:rPr>
              <a:t>Call my sister</a:t>
            </a:r>
          </a:p>
          <a:p>
            <a:pPr>
              <a:lnSpc>
                <a:spcPct val="150000"/>
              </a:lnSpc>
            </a:pPr>
            <a:r>
              <a:rPr lang="en-US" sz="2400" b="1" dirty="0" smtClean="0">
                <a:latin typeface="Bradley Hand ITC" panose="03070402050302030203" pitchFamily="66" charset="0"/>
              </a:rPr>
              <a:t>Take a walk</a:t>
            </a:r>
          </a:p>
          <a:p>
            <a:endParaRPr lang="en-US" dirty="0">
              <a:latin typeface="Segoe Script" panose="020B0504020000000003" pitchFamily="34" charset="0"/>
            </a:endParaRPr>
          </a:p>
        </p:txBody>
      </p:sp>
    </p:spTree>
    <p:extLst>
      <p:ext uri="{BB962C8B-B14F-4D97-AF65-F5344CB8AC3E}">
        <p14:creationId xmlns:p14="http://schemas.microsoft.com/office/powerpoint/2010/main" val="162482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8788"/>
            <a:ext cx="9144000" cy="1143000"/>
          </a:xfrm>
        </p:spPr>
        <p:txBody>
          <a:bodyPr>
            <a:normAutofit/>
          </a:bodyPr>
          <a:lstStyle/>
          <a:p>
            <a:r>
              <a:rPr lang="en-US" sz="4000" dirty="0" smtClean="0"/>
              <a:t>Why are safety plans important?</a:t>
            </a:r>
            <a:endParaRPr lang="en-US" sz="4000" dirty="0"/>
          </a:p>
        </p:txBody>
      </p:sp>
      <p:pic>
        <p:nvPicPr>
          <p:cNvPr id="25602" name="Picture 2" descr="https://lh3.googleusercontent.com/rFyhqQ_7erjEHM6hmmaiwl53jCtQ9jT_Z9sWtc6vzqDsBQFU7ywptICVj2xcWFM2-ipP2IJOQBf8MhmB3YsBIcmYA8VUSFJGP8E9dhtCteylcip3U8c8yr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982" y="3565524"/>
            <a:ext cx="2737906" cy="272573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120900" y="1790700"/>
            <a:ext cx="8204200" cy="1397000"/>
          </a:xfrm>
          <a:prstGeom prst="roundRect">
            <a:avLst/>
          </a:prstGeom>
          <a:solidFill>
            <a:srgbClr val="487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0" y="1968500"/>
            <a:ext cx="7467600" cy="1077218"/>
          </a:xfrm>
          <a:prstGeom prst="rect">
            <a:avLst/>
          </a:prstGeom>
          <a:noFill/>
        </p:spPr>
        <p:txBody>
          <a:bodyPr wrap="square" rtlCol="0">
            <a:spAutoFit/>
          </a:bodyPr>
          <a:lstStyle/>
          <a:p>
            <a:pPr algn="ctr"/>
            <a:r>
              <a:rPr lang="en-US" sz="3200" dirty="0" smtClean="0">
                <a:solidFill>
                  <a:schemeClr val="bg1"/>
                </a:solidFill>
              </a:rPr>
              <a:t>Safety Plans keep people </a:t>
            </a:r>
            <a:r>
              <a:rPr lang="en-US" sz="3200" b="1" dirty="0" smtClean="0">
                <a:solidFill>
                  <a:schemeClr val="bg1"/>
                </a:solidFill>
              </a:rPr>
              <a:t>safe</a:t>
            </a:r>
            <a:r>
              <a:rPr lang="en-US" sz="3200" dirty="0" smtClean="0">
                <a:solidFill>
                  <a:schemeClr val="bg1"/>
                </a:solidFill>
              </a:rPr>
              <a:t> by helping to regulate emotions.</a:t>
            </a:r>
            <a:endParaRPr lang="en-US" sz="3200" dirty="0">
              <a:solidFill>
                <a:schemeClr val="bg1"/>
              </a:solidFill>
            </a:endParaRPr>
          </a:p>
        </p:txBody>
      </p:sp>
      <p:pic>
        <p:nvPicPr>
          <p:cNvPr id="8" name="Picture 5" descr="C:\Documents and Settings\User\Local Settings\Temporary Internet Files\Content.IE5\O9P1RXAA\MP90044858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33813"/>
            <a:ext cx="36877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User\Local Settings\Temporary Internet Files\Content.IE5\IJTZ2KJU\MP90044833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100" y="3409950"/>
            <a:ext cx="19208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72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1571</Words>
  <Application>Microsoft Office PowerPoint</Application>
  <PresentationFormat>Widescreen</PresentationFormat>
  <Paragraphs>138</Paragraphs>
  <Slides>16</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Bradley Hand ITC</vt:lpstr>
      <vt:lpstr>Calibri</vt:lpstr>
      <vt:lpstr>Corbel</vt:lpstr>
      <vt:lpstr>Gill Sans MT</vt:lpstr>
      <vt:lpstr>Monotype Sorts</vt:lpstr>
      <vt:lpstr>Segoe Script</vt:lpstr>
      <vt:lpstr>Basis</vt:lpstr>
      <vt:lpstr>sanctuary</vt:lpstr>
      <vt:lpstr>The Sanctuary toolkit</vt:lpstr>
      <vt:lpstr>Community meeting</vt:lpstr>
      <vt:lpstr>Community meeting</vt:lpstr>
      <vt:lpstr>Community meeting</vt:lpstr>
      <vt:lpstr>Community meeting</vt:lpstr>
      <vt:lpstr>The Sanctuary toolkit</vt:lpstr>
      <vt:lpstr>What is a safety plan?</vt:lpstr>
      <vt:lpstr>Why are safety plans important?</vt:lpstr>
      <vt:lpstr>Domains of safety</vt:lpstr>
      <vt:lpstr>What are “self-regulating options”?</vt:lpstr>
      <vt:lpstr>Mirror neurons</vt:lpstr>
      <vt:lpstr>What children see…</vt:lpstr>
      <vt:lpstr>PowerPoint Presentation</vt:lpstr>
      <vt:lpstr>Red flag meeting</vt:lpstr>
      <vt:lpstr>Red flag meeting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sanctuary</dc:title>
  <dc:creator>user</dc:creator>
  <cp:lastModifiedBy>user</cp:lastModifiedBy>
  <cp:revision>1</cp:revision>
  <dcterms:created xsi:type="dcterms:W3CDTF">2018-01-03T20:39:41Z</dcterms:created>
  <dcterms:modified xsi:type="dcterms:W3CDTF">2018-01-03T20:39:45Z</dcterms:modified>
</cp:coreProperties>
</file>