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82"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9" d="100"/>
          <a:sy n="89" d="100"/>
        </p:scale>
        <p:origin x="120" y="1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A1BD9-8F7C-4B1F-8C78-4B7EE1148223}" type="datetimeFigureOut">
              <a:rPr lang="en-US" smtClean="0"/>
              <a:t>1/3/2018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5BA3A9-FE89-436A-83DB-6FAC18E9D3FB}" type="slidenum">
              <a:rPr lang="en-US" smtClean="0"/>
              <a:t>‹#›</a:t>
            </a:fld>
            <a:endParaRPr lang="en-US"/>
          </a:p>
        </p:txBody>
      </p:sp>
    </p:spTree>
    <p:extLst>
      <p:ext uri="{BB962C8B-B14F-4D97-AF65-F5344CB8AC3E}">
        <p14:creationId xmlns:p14="http://schemas.microsoft.com/office/powerpoint/2010/main" val="1989513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a:t>
            </a:fld>
            <a:endParaRPr lang="en-US"/>
          </a:p>
        </p:txBody>
      </p:sp>
    </p:spTree>
    <p:extLst>
      <p:ext uri="{BB962C8B-B14F-4D97-AF65-F5344CB8AC3E}">
        <p14:creationId xmlns:p14="http://schemas.microsoft.com/office/powerpoint/2010/main" val="18692423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17550" y="4473892"/>
            <a:ext cx="5575300" cy="3660458"/>
          </a:xfrm>
        </p:spPr>
        <p:txBody>
          <a:bodyPr/>
          <a:lstStyle/>
          <a:p>
            <a:pPr marL="171450" indent="-171450">
              <a:buFont typeface="Arial" panose="020B0604020202020204" pitchFamily="34" charset="0"/>
              <a:buChar char="•"/>
            </a:pPr>
            <a:r>
              <a:rPr lang="en-US" dirty="0" smtClean="0"/>
              <a:t>We may see problems with judgment, mood and behavior.</a:t>
            </a:r>
          </a:p>
          <a:p>
            <a:endParaRPr lang="en-US" dirty="0" smtClean="0"/>
          </a:p>
          <a:p>
            <a:pPr marL="171450" indent="-171450">
              <a:buFont typeface="Arial" panose="020B0604020202020204" pitchFamily="34" charset="0"/>
              <a:buChar char="•"/>
            </a:pPr>
            <a:r>
              <a:rPr lang="en-US" dirty="0" smtClean="0"/>
              <a:t>Exposure to extreme emotional responses – often too intense for the brain to tolerate.  Traumatized people may seem </a:t>
            </a:r>
            <a:r>
              <a:rPr lang="en-US" b="1" dirty="0" smtClean="0"/>
              <a:t>numb</a:t>
            </a:r>
            <a:r>
              <a:rPr lang="en-US" dirty="0" smtClean="0"/>
              <a:t> to distressing experiences to which other people respond </a:t>
            </a:r>
            <a:r>
              <a:rPr lang="en-US" b="1" dirty="0" smtClean="0"/>
              <a:t>strongly</a:t>
            </a:r>
            <a:r>
              <a:rPr lang="en-US" dirty="0" smtClean="0"/>
              <a:t>.  Instead of showing what they feel, they may act-out what they feel resulting in a wide variety of behavioral disturbances.</a:t>
            </a:r>
          </a:p>
          <a:p>
            <a:endParaRPr lang="en-US" dirty="0" smtClean="0"/>
          </a:p>
          <a:p>
            <a:pPr marL="171450" indent="-171450">
              <a:buFont typeface="Arial" panose="020B0604020202020204" pitchFamily="34" charset="0"/>
              <a:buChar char="•"/>
            </a:pPr>
            <a:r>
              <a:rPr lang="en-US" dirty="0" smtClean="0"/>
              <a:t>May develop a sense of helplessness created by the </a:t>
            </a:r>
            <a:r>
              <a:rPr lang="en-US" b="1" dirty="0" smtClean="0"/>
              <a:t>inability to stop the trauma</a:t>
            </a:r>
            <a:r>
              <a:rPr lang="en-US" dirty="0" smtClean="0"/>
              <a:t>. This may result in controlling behaviors as way to mitigate that sense of helplessness.</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11</a:t>
            </a:fld>
            <a:endParaRPr lang="en-US"/>
          </a:p>
        </p:txBody>
      </p:sp>
    </p:spTree>
    <p:extLst>
      <p:ext uri="{BB962C8B-B14F-4D97-AF65-F5344CB8AC3E}">
        <p14:creationId xmlns:p14="http://schemas.microsoft.com/office/powerpoint/2010/main" val="4598465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external symptoms tend to be the ones that signal distress to the outside world and result in referrals to treatment, but the internal symptoms are less easy to see, but just as dangerous.</a:t>
            </a:r>
          </a:p>
          <a:p>
            <a:endParaRPr lang="en-US" dirty="0"/>
          </a:p>
          <a:p>
            <a:r>
              <a:rPr lang="en-US" dirty="0" smtClean="0"/>
              <a:t>Will expand on the internal symptoms on the following slides.</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12</a:t>
            </a:fld>
            <a:endParaRPr lang="en-US"/>
          </a:p>
        </p:txBody>
      </p:sp>
    </p:spTree>
    <p:extLst>
      <p:ext uri="{BB962C8B-B14F-4D97-AF65-F5344CB8AC3E}">
        <p14:creationId xmlns:p14="http://schemas.microsoft.com/office/powerpoint/2010/main" val="34308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13</a:t>
            </a:fld>
            <a:endParaRPr lang="en-US"/>
          </a:p>
        </p:txBody>
      </p:sp>
    </p:spTree>
    <p:extLst>
      <p:ext uri="{BB962C8B-B14F-4D97-AF65-F5344CB8AC3E}">
        <p14:creationId xmlns:p14="http://schemas.microsoft.com/office/powerpoint/2010/main" val="742777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14</a:t>
            </a:fld>
            <a:endParaRPr lang="en-US"/>
          </a:p>
        </p:txBody>
      </p:sp>
    </p:spTree>
    <p:extLst>
      <p:ext uri="{BB962C8B-B14F-4D97-AF65-F5344CB8AC3E}">
        <p14:creationId xmlns:p14="http://schemas.microsoft.com/office/powerpoint/2010/main" val="34874772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r>
              <a:rPr lang="en-US" dirty="0" smtClean="0"/>
              <a:t>Ask the group if they’ve ever driving somewhere and when they got there, couldn’t remember what route they took; if they stopped at the stop sign; etc. </a:t>
            </a:r>
          </a:p>
          <a:p>
            <a:endParaRPr lang="en-US" dirty="0"/>
          </a:p>
          <a:p>
            <a:r>
              <a:rPr lang="en-US" dirty="0" smtClean="0"/>
              <a:t>Or taken a shower and couldn’t remember if they’ve washed their hair already.</a:t>
            </a:r>
          </a:p>
          <a:p>
            <a:endParaRPr lang="en-US" dirty="0"/>
          </a:p>
          <a:p>
            <a:r>
              <a:rPr lang="en-US" dirty="0" smtClean="0"/>
              <a:t>Dissociative Identity Disorder: Also called multiple personality disorder – it is an extreme trauma response in which a child unknowingly creates other personalities/identities as a way of coping with traumatic experience, and then as the child develops these personality splits remain in place.</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15</a:t>
            </a:fld>
            <a:endParaRPr lang="en-US"/>
          </a:p>
        </p:txBody>
      </p:sp>
    </p:spTree>
    <p:extLst>
      <p:ext uri="{BB962C8B-B14F-4D97-AF65-F5344CB8AC3E}">
        <p14:creationId xmlns:p14="http://schemas.microsoft.com/office/powerpoint/2010/main" val="3977031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16</a:t>
            </a:fld>
            <a:endParaRPr lang="en-US"/>
          </a:p>
        </p:txBody>
      </p:sp>
    </p:spTree>
    <p:extLst>
      <p:ext uri="{BB962C8B-B14F-4D97-AF65-F5344CB8AC3E}">
        <p14:creationId xmlns:p14="http://schemas.microsoft.com/office/powerpoint/2010/main" val="8539923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17</a:t>
            </a:fld>
            <a:endParaRPr lang="en-US"/>
          </a:p>
        </p:txBody>
      </p:sp>
    </p:spTree>
    <p:extLst>
      <p:ext uri="{BB962C8B-B14F-4D97-AF65-F5344CB8AC3E}">
        <p14:creationId xmlns:p14="http://schemas.microsoft.com/office/powerpoint/2010/main" val="31554215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r>
              <a:rPr lang="en-US" dirty="0" smtClean="0"/>
              <a:t>Think about the way that you get to work every day.  Chances are that you follow the same routine every morning from what you do when you first get out of bed, to the order of getting dressed and making your coffee.  That is because the familiar is comfortable.  And these routines and habits actually help us to be more functional in the long run.</a:t>
            </a:r>
          </a:p>
          <a:p>
            <a:endParaRPr lang="en-US" dirty="0"/>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18</a:t>
            </a:fld>
            <a:endParaRPr lang="en-US"/>
          </a:p>
        </p:txBody>
      </p:sp>
    </p:spTree>
    <p:extLst>
      <p:ext uri="{BB962C8B-B14F-4D97-AF65-F5344CB8AC3E}">
        <p14:creationId xmlns:p14="http://schemas.microsoft.com/office/powerpoint/2010/main" val="1283334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r>
              <a:rPr lang="en-US" dirty="0" smtClean="0"/>
              <a:t>Because traumatized people are so vulnerable to stress, even minor stresses like frustration over a math problem can throw their bodies into a “fight or flight” response so that they experience a serious threat.</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19</a:t>
            </a:fld>
            <a:endParaRPr lang="en-US"/>
          </a:p>
        </p:txBody>
      </p:sp>
    </p:spTree>
    <p:extLst>
      <p:ext uri="{BB962C8B-B14F-4D97-AF65-F5344CB8AC3E}">
        <p14:creationId xmlns:p14="http://schemas.microsoft.com/office/powerpoint/2010/main" val="11325238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5995" y="4473892"/>
            <a:ext cx="6363885" cy="3660458"/>
          </a:xfrm>
        </p:spPr>
        <p:txBody>
          <a:bodyPr/>
          <a:lstStyle/>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If we don’t know their experiences, we may interpret reenactments as other types of symptoms: psychosis, suicidality, etc.  Because trauma changes the brain, and influences attachment and relationships, it also changes the way that traumatized people expect others to react and respond to them. </a:t>
            </a:r>
            <a:endParaRPr lang="en-US" altLang="en-US" dirty="0">
              <a:latin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20</a:t>
            </a:fld>
            <a:endParaRPr lang="en-US"/>
          </a:p>
        </p:txBody>
      </p:sp>
    </p:spTree>
    <p:extLst>
      <p:ext uri="{BB962C8B-B14F-4D97-AF65-F5344CB8AC3E}">
        <p14:creationId xmlns:p14="http://schemas.microsoft.com/office/powerpoint/2010/main" val="24549413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3</a:t>
            </a:fld>
            <a:endParaRPr lang="en-US"/>
          </a:p>
        </p:txBody>
      </p:sp>
    </p:spTree>
    <p:extLst>
      <p:ext uri="{BB962C8B-B14F-4D97-AF65-F5344CB8AC3E}">
        <p14:creationId xmlns:p14="http://schemas.microsoft.com/office/powerpoint/2010/main" val="3983505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2420" y="4473892"/>
            <a:ext cx="6400800" cy="3660458"/>
          </a:xfrm>
        </p:spPr>
        <p:txBody>
          <a:bodyPr/>
          <a:lstStyle/>
          <a:p>
            <a:r>
              <a:rPr lang="en-US" dirty="0" smtClean="0"/>
              <a:t>When traumatic experiences are acted out in relationships, people usually fall into one of these three roles.</a:t>
            </a:r>
          </a:p>
          <a:p>
            <a:endParaRPr lang="en-US" dirty="0"/>
          </a:p>
          <a:p>
            <a:pPr marL="171450" indent="-171450">
              <a:buFont typeface="Arial" panose="020B0604020202020204" pitchFamily="34" charset="0"/>
              <a:buChar char="•"/>
            </a:pPr>
            <a:r>
              <a:rPr lang="en-US" b="1" dirty="0" smtClean="0"/>
              <a:t>VICTIM</a:t>
            </a:r>
            <a:r>
              <a:rPr lang="en-US" dirty="0" smtClean="0"/>
              <a:t>: Becoming helpless, incompetent, oppressed and hopeless.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RESCUER:</a:t>
            </a:r>
            <a:r>
              <a:rPr lang="en-US" dirty="0" smtClean="0"/>
              <a:t> Working hard to help someone else but are often feeling martyred, guilty, angry under the surface, and may be considered meddler by others.</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b="1" dirty="0" smtClean="0"/>
              <a:t>PERSECUTOR:</a:t>
            </a:r>
            <a:r>
              <a:rPr lang="en-US" dirty="0" smtClean="0"/>
              <a:t> Operating from a position of some kind of power, tend to bully, find fault, accuse others, led by threats, and are often blaming and shaming. </a:t>
            </a:r>
            <a:endParaRPr lang="en-US" b="1" dirty="0" smtClean="0"/>
          </a:p>
          <a:p>
            <a:endParaRPr lang="en-US" dirty="0"/>
          </a:p>
          <a:p>
            <a:r>
              <a:rPr lang="en-US" dirty="0" smtClean="0"/>
              <a:t>Because reenactment of trauma is unhealthy for our clients (and for us!) we do not want to fall into any of these roles. </a:t>
            </a:r>
          </a:p>
          <a:p>
            <a:endParaRPr lang="en-US" dirty="0"/>
          </a:p>
          <a:p>
            <a:r>
              <a:rPr lang="en-US" dirty="0" smtClean="0"/>
              <a:t>Although being a rescuer sounds more appealing than the other roles, </a:t>
            </a:r>
            <a:r>
              <a:rPr lang="en-US" b="1" dirty="0" smtClean="0"/>
              <a:t>we can never rescue our clients from their past trauma because it has already happened!  </a:t>
            </a:r>
            <a:r>
              <a:rPr lang="en-US" dirty="0" smtClean="0"/>
              <a:t>Our work is to help them break those patterns and re-script their futures. </a:t>
            </a:r>
          </a:p>
          <a:p>
            <a:endParaRPr lang="en-US" dirty="0"/>
          </a:p>
          <a:p>
            <a:endParaRPr lang="en-US" dirty="0" smtClean="0"/>
          </a:p>
        </p:txBody>
      </p:sp>
      <p:sp>
        <p:nvSpPr>
          <p:cNvPr id="4" name="Slide Number Placeholder 3"/>
          <p:cNvSpPr>
            <a:spLocks noGrp="1"/>
          </p:cNvSpPr>
          <p:nvPr>
            <p:ph type="sldNum" sz="quarter" idx="10"/>
          </p:nvPr>
        </p:nvSpPr>
        <p:spPr/>
        <p:txBody>
          <a:bodyPr/>
          <a:lstStyle/>
          <a:p>
            <a:fld id="{FC8BD8E7-1312-41F3-99C4-6DA5AF891969}" type="slidenum">
              <a:rPr lang="en-US" smtClean="0"/>
              <a:t>21</a:t>
            </a:fld>
            <a:endParaRPr lang="en-US"/>
          </a:p>
        </p:txBody>
      </p:sp>
    </p:spTree>
    <p:extLst>
      <p:ext uri="{BB962C8B-B14F-4D97-AF65-F5344CB8AC3E}">
        <p14:creationId xmlns:p14="http://schemas.microsoft.com/office/powerpoint/2010/main" val="42050204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5995" y="4473892"/>
            <a:ext cx="6363885" cy="3660458"/>
          </a:xfrm>
        </p:spPr>
        <p:txBody>
          <a:bodyPr/>
          <a:lstStyle/>
          <a:p>
            <a:pPr>
              <a:spcBef>
                <a:spcPts val="535"/>
              </a:spcBef>
              <a:tabLst>
                <a:tab pos="0" algn="l"/>
                <a:tab pos="931774" algn="l"/>
                <a:tab pos="1863547" algn="l"/>
                <a:tab pos="2795321" algn="l"/>
                <a:tab pos="3727094" algn="l"/>
                <a:tab pos="4658868" algn="l"/>
                <a:tab pos="5590642" algn="l"/>
                <a:tab pos="6522415" algn="l"/>
                <a:tab pos="7454189" algn="l"/>
                <a:tab pos="8385962" algn="l"/>
                <a:tab pos="9317736" algn="l"/>
                <a:tab pos="10249510" algn="l"/>
              </a:tabLst>
            </a:pPr>
            <a:r>
              <a:rPr lang="en-US" altLang="en-US" dirty="0" smtClean="0">
                <a:latin typeface="Calibri" panose="020F0502020204030204" pitchFamily="34" charset="0"/>
                <a:cs typeface="Arial" panose="020B0604020202020204" pitchFamily="34" charset="0"/>
              </a:rPr>
              <a:t>This does not mean sharing our trauma histories with our co-workers or clients, but being aware of the things that are likely to make us feel like victims, persecutors or rescuers.</a:t>
            </a:r>
            <a:endParaRPr lang="en-US" altLang="en-US" dirty="0">
              <a:latin typeface="Calibri" panose="020F050202020403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22</a:t>
            </a:fld>
            <a:endParaRPr lang="en-US"/>
          </a:p>
        </p:txBody>
      </p:sp>
    </p:spTree>
    <p:extLst>
      <p:ext uri="{BB962C8B-B14F-4D97-AF65-F5344CB8AC3E}">
        <p14:creationId xmlns:p14="http://schemas.microsoft.com/office/powerpoint/2010/main" val="31888481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is this reenactment?</a:t>
            </a:r>
          </a:p>
          <a:p>
            <a:endParaRPr lang="en-US" dirty="0" smtClean="0"/>
          </a:p>
          <a:p>
            <a:r>
              <a:rPr lang="en-US" dirty="0" smtClean="0"/>
              <a:t>Who was the persecutor?  Victim?  Rescuer?</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23</a:t>
            </a:fld>
            <a:endParaRPr lang="en-US"/>
          </a:p>
        </p:txBody>
      </p:sp>
    </p:spTree>
    <p:extLst>
      <p:ext uri="{BB962C8B-B14F-4D97-AF65-F5344CB8AC3E}">
        <p14:creationId xmlns:p14="http://schemas.microsoft.com/office/powerpoint/2010/main" val="32037783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r>
              <a:rPr lang="en-US" dirty="0" smtClean="0"/>
              <a:t>Because traumatized people are so vulnerable to stress, even minor stresses like frustration over a math problem can throw their bodies into a “fight or flight” response so that they experience a serious threat.</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24</a:t>
            </a:fld>
            <a:endParaRPr lang="en-US"/>
          </a:p>
        </p:txBody>
      </p:sp>
    </p:spTree>
    <p:extLst>
      <p:ext uri="{BB962C8B-B14F-4D97-AF65-F5344CB8AC3E}">
        <p14:creationId xmlns:p14="http://schemas.microsoft.com/office/powerpoint/2010/main" val="3379118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25</a:t>
            </a:fld>
            <a:endParaRPr lang="en-US"/>
          </a:p>
        </p:txBody>
      </p:sp>
    </p:spTree>
    <p:extLst>
      <p:ext uri="{BB962C8B-B14F-4D97-AF65-F5344CB8AC3E}">
        <p14:creationId xmlns:p14="http://schemas.microsoft.com/office/powerpoint/2010/main" val="9065337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r>
              <a:rPr lang="en-US" dirty="0" smtClean="0"/>
              <a:t>Because traumatized people are so vulnerable to stress, even minor stresses like frustration over a math problem can throw their bodies into a “fight or flight” response so that they experience a serious threat.</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26</a:t>
            </a:fld>
            <a:endParaRPr lang="en-US"/>
          </a:p>
        </p:txBody>
      </p:sp>
    </p:spTree>
    <p:extLst>
      <p:ext uri="{BB962C8B-B14F-4D97-AF65-F5344CB8AC3E}">
        <p14:creationId xmlns:p14="http://schemas.microsoft.com/office/powerpoint/2010/main" val="23174025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42900" y="4473892"/>
            <a:ext cx="6225540" cy="3660458"/>
          </a:xfrm>
        </p:spPr>
        <p:txBody>
          <a:bodyPr/>
          <a:lstStyle/>
          <a:p>
            <a:r>
              <a:rPr lang="en-US" dirty="0" smtClean="0"/>
              <a:t>While visiting an orphanage in Uganda, he walked into a nursery with over 100 filled cribs with babes.  He listened in amazement and wonder as the only sound he could hear was silence.  A sound that is beyond rare in ANY nursery, let alone a nursery where over 100 babes laid.</a:t>
            </a:r>
          </a:p>
          <a:p>
            <a:endParaRPr lang="en-US" dirty="0"/>
          </a:p>
          <a:p>
            <a:r>
              <a:rPr lang="en-US" dirty="0" smtClean="0"/>
              <a:t>He asked how it was possible for a nursery to be so silent.</a:t>
            </a:r>
          </a:p>
          <a:p>
            <a:endParaRPr lang="en-US" dirty="0"/>
          </a:p>
          <a:p>
            <a:r>
              <a:rPr lang="en-US" dirty="0" smtClean="0"/>
              <a:t>After about a week of them being here, and crying out for countless hours, they eventually stop when they realize no one is coming for them.</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4</a:t>
            </a:fld>
            <a:endParaRPr lang="en-US"/>
          </a:p>
        </p:txBody>
      </p:sp>
    </p:spTree>
    <p:extLst>
      <p:ext uri="{BB962C8B-B14F-4D97-AF65-F5344CB8AC3E}">
        <p14:creationId xmlns:p14="http://schemas.microsoft.com/office/powerpoint/2010/main" val="403311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5</a:t>
            </a:fld>
            <a:endParaRPr lang="en-US"/>
          </a:p>
        </p:txBody>
      </p:sp>
    </p:spTree>
    <p:extLst>
      <p:ext uri="{BB962C8B-B14F-4D97-AF65-F5344CB8AC3E}">
        <p14:creationId xmlns:p14="http://schemas.microsoft.com/office/powerpoint/2010/main" val="461092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C8BD8E7-1312-41F3-99C4-6DA5AF891969}" type="slidenum">
              <a:rPr lang="en-US" smtClean="0"/>
              <a:t>6</a:t>
            </a:fld>
            <a:endParaRPr lang="en-US"/>
          </a:p>
        </p:txBody>
      </p:sp>
    </p:spTree>
    <p:extLst>
      <p:ext uri="{BB962C8B-B14F-4D97-AF65-F5344CB8AC3E}">
        <p14:creationId xmlns:p14="http://schemas.microsoft.com/office/powerpoint/2010/main" val="41499755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Trauma can disrupt the operating system to the point where multiple functions are impaired.</a:t>
            </a:r>
          </a:p>
          <a:p>
            <a:endParaRPr lang="en-US" dirty="0"/>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7</a:t>
            </a:fld>
            <a:endParaRPr lang="en-US"/>
          </a:p>
        </p:txBody>
      </p:sp>
    </p:spTree>
    <p:extLst>
      <p:ext uri="{BB962C8B-B14F-4D97-AF65-F5344CB8AC3E}">
        <p14:creationId xmlns:p14="http://schemas.microsoft.com/office/powerpoint/2010/main" val="3334720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Human brains do most of their development after birth, making us vulnerable to the effects of early disruptions and traumatic experiences.</a:t>
            </a:r>
          </a:p>
          <a:p>
            <a:endParaRPr lang="en-US" dirty="0"/>
          </a:p>
          <a:p>
            <a:r>
              <a:rPr lang="en-US" dirty="0" smtClean="0"/>
              <a:t>Human brains are also incredibly malleable – experiences shape the brain’s development even more than genetics, meaning that trauma can change the brain’s structure while it is still growing.</a:t>
            </a:r>
          </a:p>
          <a:p>
            <a:endParaRPr lang="en-US" dirty="0"/>
          </a:p>
          <a:p>
            <a:r>
              <a:rPr lang="en-US" dirty="0" smtClean="0"/>
              <a:t>The rapid growth that happens in early childhood also leaves humans vulnerable to the realignment of neurons.</a:t>
            </a:r>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8</a:t>
            </a:fld>
            <a:endParaRPr lang="en-US"/>
          </a:p>
        </p:txBody>
      </p:sp>
    </p:spTree>
    <p:extLst>
      <p:ext uri="{BB962C8B-B14F-4D97-AF65-F5344CB8AC3E}">
        <p14:creationId xmlns:p14="http://schemas.microsoft.com/office/powerpoint/2010/main" val="830324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child grows, the brain becomes more and more hardwired and less elastic.  If a child has experienced abuse or neglect, that value system will have been influenced by those incidents.</a:t>
            </a:r>
          </a:p>
          <a:p>
            <a:endParaRPr lang="en-US" dirty="0"/>
          </a:p>
          <a:p>
            <a:endParaRPr lang="en-US" dirty="0"/>
          </a:p>
        </p:txBody>
      </p:sp>
      <p:sp>
        <p:nvSpPr>
          <p:cNvPr id="4" name="Slide Number Placeholder 3"/>
          <p:cNvSpPr>
            <a:spLocks noGrp="1"/>
          </p:cNvSpPr>
          <p:nvPr>
            <p:ph type="sldNum" sz="quarter" idx="10"/>
          </p:nvPr>
        </p:nvSpPr>
        <p:spPr/>
        <p:txBody>
          <a:bodyPr/>
          <a:lstStyle/>
          <a:p>
            <a:fld id="{FC8BD8E7-1312-41F3-99C4-6DA5AF891969}" type="slidenum">
              <a:rPr lang="en-US" smtClean="0"/>
              <a:t>9</a:t>
            </a:fld>
            <a:endParaRPr lang="en-US"/>
          </a:p>
        </p:txBody>
      </p:sp>
    </p:spTree>
    <p:extLst>
      <p:ext uri="{BB962C8B-B14F-4D97-AF65-F5344CB8AC3E}">
        <p14:creationId xmlns:p14="http://schemas.microsoft.com/office/powerpoint/2010/main" val="11335382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04800" y="4473892"/>
            <a:ext cx="6385560" cy="4723448"/>
          </a:xfrm>
        </p:spPr>
        <p:txBody>
          <a:bodyPr/>
          <a:lstStyle/>
          <a:p>
            <a:r>
              <a:rPr lang="en-US" dirty="0" smtClean="0"/>
              <a:t>In this state of chronic hyperarousal, the brain and body react by relying on their most basic survival skills.</a:t>
            </a:r>
          </a:p>
          <a:p>
            <a:endParaRPr lang="en-US" dirty="0"/>
          </a:p>
          <a:p>
            <a:r>
              <a:rPr lang="en-US" dirty="0" smtClean="0"/>
              <a:t>Unfortunately, these survival skills seem out of context for the situations and can result in what appears to be very </a:t>
            </a:r>
            <a:r>
              <a:rPr lang="en-US" b="1" dirty="0" smtClean="0"/>
              <a:t>dysfunctional</a:t>
            </a:r>
            <a:r>
              <a:rPr lang="en-US" dirty="0" smtClean="0"/>
              <a:t> behavior.</a:t>
            </a:r>
          </a:p>
        </p:txBody>
      </p:sp>
      <p:sp>
        <p:nvSpPr>
          <p:cNvPr id="4" name="Slide Number Placeholder 3"/>
          <p:cNvSpPr>
            <a:spLocks noGrp="1"/>
          </p:cNvSpPr>
          <p:nvPr>
            <p:ph type="sldNum" sz="quarter" idx="10"/>
          </p:nvPr>
        </p:nvSpPr>
        <p:spPr/>
        <p:txBody>
          <a:bodyPr/>
          <a:lstStyle/>
          <a:p>
            <a:fld id="{FC8BD8E7-1312-41F3-99C4-6DA5AF891969}" type="slidenum">
              <a:rPr lang="en-US" smtClean="0"/>
              <a:t>10</a:t>
            </a:fld>
            <a:endParaRPr lang="en-US"/>
          </a:p>
        </p:txBody>
      </p:sp>
    </p:spTree>
    <p:extLst>
      <p:ext uri="{BB962C8B-B14F-4D97-AF65-F5344CB8AC3E}">
        <p14:creationId xmlns:p14="http://schemas.microsoft.com/office/powerpoint/2010/main" val="31127491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BAD3DE5-38DE-4F29-A1D9-CE972647FFE9}" type="datetimeFigureOut">
              <a:rPr lang="en-US" smtClean="0"/>
              <a:t>1/3/2018</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693E7E19-3065-49BF-84AA-4CC95C1F0C60}"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306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AD3DE5-38DE-4F29-A1D9-CE972647FFE9}"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24786066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AD3DE5-38DE-4F29-A1D9-CE972647FFE9}"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4226089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BAD3DE5-38DE-4F29-A1D9-CE972647FFE9}"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1785753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BAD3DE5-38DE-4F29-A1D9-CE972647FFE9}" type="datetimeFigureOut">
              <a:rPr lang="en-US" smtClean="0"/>
              <a:t>1/3/2018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3E7E19-3065-49BF-84AA-4CC95C1F0C60}"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0111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BAD3DE5-38DE-4F29-A1D9-CE972647FFE9}"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3208899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BAD3DE5-38DE-4F29-A1D9-CE972647FFE9}" type="datetimeFigureOut">
              <a:rPr lang="en-US" smtClean="0"/>
              <a:t>1/3/2018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251357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BAD3DE5-38DE-4F29-A1D9-CE972647FFE9}" type="datetimeFigureOut">
              <a:rPr lang="en-US" smtClean="0"/>
              <a:t>1/3/2018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12315059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AD3DE5-38DE-4F29-A1D9-CE972647FFE9}" type="datetimeFigureOut">
              <a:rPr lang="en-US" smtClean="0"/>
              <a:t>1/3/2018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134248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D3DE5-38DE-4F29-A1D9-CE972647FFE9}"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2604845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BAD3DE5-38DE-4F29-A1D9-CE972647FFE9}" type="datetimeFigureOut">
              <a:rPr lang="en-US" smtClean="0"/>
              <a:t>1/3/2018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3E7E19-3065-49BF-84AA-4CC95C1F0C60}" type="slidenum">
              <a:rPr lang="en-US" smtClean="0"/>
              <a:t>‹#›</a:t>
            </a:fld>
            <a:endParaRPr lang="en-US"/>
          </a:p>
        </p:txBody>
      </p:sp>
    </p:spTree>
    <p:extLst>
      <p:ext uri="{BB962C8B-B14F-4D97-AF65-F5344CB8AC3E}">
        <p14:creationId xmlns:p14="http://schemas.microsoft.com/office/powerpoint/2010/main" val="3292272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BAD3DE5-38DE-4F29-A1D9-CE972647FFE9}" type="datetimeFigureOut">
              <a:rPr lang="en-US" smtClean="0"/>
              <a:t>1/3/2018</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693E7E19-3065-49BF-84AA-4CC95C1F0C60}" type="slidenum">
              <a:rPr lang="en-US" smtClean="0"/>
              <a:t>‹#›</a:t>
            </a:fld>
            <a:endParaRPr lang="en-US"/>
          </a:p>
        </p:txBody>
      </p:sp>
    </p:spTree>
    <p:extLst>
      <p:ext uri="{BB962C8B-B14F-4D97-AF65-F5344CB8AC3E}">
        <p14:creationId xmlns:p14="http://schemas.microsoft.com/office/powerpoint/2010/main" val="26076871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3.jp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video" Target="https://www.youtube.com/embed/UWhICGCXnUE" TargetMode="Externa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Sanctuary</a:t>
            </a:r>
            <a:endParaRPr lang="en-US" dirty="0"/>
          </a:p>
        </p:txBody>
      </p:sp>
      <p:sp>
        <p:nvSpPr>
          <p:cNvPr id="3" name="Subtitle 2"/>
          <p:cNvSpPr>
            <a:spLocks noGrp="1"/>
          </p:cNvSpPr>
          <p:nvPr>
            <p:ph type="subTitle" idx="1"/>
          </p:nvPr>
        </p:nvSpPr>
        <p:spPr/>
        <p:txBody>
          <a:bodyPr/>
          <a:lstStyle/>
          <a:p>
            <a:r>
              <a:rPr lang="en-US" smtClean="0"/>
              <a:t>Trauma Theory</a:t>
            </a:r>
            <a:endParaRPr lang="en-US"/>
          </a:p>
        </p:txBody>
      </p:sp>
    </p:spTree>
    <p:extLst>
      <p:ext uri="{BB962C8B-B14F-4D97-AF65-F5344CB8AC3E}">
        <p14:creationId xmlns:p14="http://schemas.microsoft.com/office/powerpoint/2010/main" val="5349922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847"/>
            <a:ext cx="12192000" cy="1143000"/>
          </a:xfrm>
        </p:spPr>
        <p:txBody>
          <a:bodyPr>
            <a:noAutofit/>
          </a:bodyPr>
          <a:lstStyle/>
          <a:p>
            <a:pPr algn="ctr"/>
            <a:r>
              <a:rPr lang="en-US" sz="4000" dirty="0" smtClean="0">
                <a:solidFill>
                  <a:schemeClr val="tx1"/>
                </a:solidFill>
              </a:rPr>
              <a:t>The brain and body reacts with </a:t>
            </a:r>
            <a:br>
              <a:rPr lang="en-US" sz="4000" dirty="0" smtClean="0">
                <a:solidFill>
                  <a:schemeClr val="tx1"/>
                </a:solidFill>
              </a:rPr>
            </a:br>
            <a:r>
              <a:rPr lang="en-US" sz="4000" dirty="0" smtClean="0">
                <a:solidFill>
                  <a:schemeClr val="tx1"/>
                </a:solidFill>
              </a:rPr>
              <a:t>the most basic survival skills</a:t>
            </a:r>
            <a:endParaRPr lang="en-US" sz="40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54350" y="1752600"/>
            <a:ext cx="6680200" cy="4624754"/>
          </a:xfrm>
          <a:prstGeom prst="rect">
            <a:avLst/>
          </a:prstGeom>
          <a:ln w="38100">
            <a:solidFill>
              <a:schemeClr val="accent1">
                <a:lumMod val="60000"/>
                <a:lumOff val="40000"/>
              </a:schemeClr>
            </a:solidFill>
          </a:ln>
        </p:spPr>
      </p:pic>
      <p:sp>
        <p:nvSpPr>
          <p:cNvPr id="4" name="TextBox 3"/>
          <p:cNvSpPr txBox="1"/>
          <p:nvPr/>
        </p:nvSpPr>
        <p:spPr>
          <a:xfrm>
            <a:off x="596900" y="2587649"/>
            <a:ext cx="2457450" cy="2352952"/>
          </a:xfrm>
          <a:prstGeom prst="rect">
            <a:avLst/>
          </a:prstGeom>
          <a:noFill/>
        </p:spPr>
        <p:txBody>
          <a:bodyPr wrap="square" rtlCol="0">
            <a:spAutoFit/>
          </a:bodyPr>
          <a:lstStyle/>
          <a:p>
            <a:pPr>
              <a:lnSpc>
                <a:spcPct val="150000"/>
              </a:lnSpc>
            </a:pPr>
            <a:r>
              <a:rPr lang="en-US" sz="2000" dirty="0" smtClean="0"/>
              <a:t>Stand your ground.</a:t>
            </a:r>
          </a:p>
          <a:p>
            <a:pPr>
              <a:lnSpc>
                <a:spcPct val="150000"/>
              </a:lnSpc>
            </a:pPr>
            <a:r>
              <a:rPr lang="en-US" sz="2000" dirty="0" smtClean="0"/>
              <a:t>Defend your position.</a:t>
            </a:r>
          </a:p>
          <a:p>
            <a:pPr>
              <a:lnSpc>
                <a:spcPct val="150000"/>
              </a:lnSpc>
            </a:pPr>
            <a:r>
              <a:rPr lang="en-US" sz="2000" dirty="0" smtClean="0"/>
              <a:t>Attack.</a:t>
            </a:r>
          </a:p>
          <a:p>
            <a:pPr>
              <a:lnSpc>
                <a:spcPct val="150000"/>
              </a:lnSpc>
            </a:pPr>
            <a:r>
              <a:rPr lang="en-US" sz="2000" dirty="0" smtClean="0"/>
              <a:t>Dig in.</a:t>
            </a:r>
          </a:p>
          <a:p>
            <a:pPr>
              <a:lnSpc>
                <a:spcPct val="150000"/>
              </a:lnSpc>
            </a:pPr>
            <a:r>
              <a:rPr lang="en-US" sz="2000" dirty="0" smtClean="0"/>
              <a:t>Persevere.</a:t>
            </a:r>
            <a:endParaRPr lang="en-US" sz="2000" dirty="0"/>
          </a:p>
        </p:txBody>
      </p:sp>
      <p:sp>
        <p:nvSpPr>
          <p:cNvPr id="9" name="TextBox 8"/>
          <p:cNvSpPr txBox="1"/>
          <p:nvPr/>
        </p:nvSpPr>
        <p:spPr>
          <a:xfrm>
            <a:off x="9880600" y="2587649"/>
            <a:ext cx="2311400" cy="2814617"/>
          </a:xfrm>
          <a:prstGeom prst="rect">
            <a:avLst/>
          </a:prstGeom>
          <a:noFill/>
        </p:spPr>
        <p:txBody>
          <a:bodyPr wrap="square" rtlCol="0">
            <a:spAutoFit/>
          </a:bodyPr>
          <a:lstStyle/>
          <a:p>
            <a:pPr>
              <a:lnSpc>
                <a:spcPct val="150000"/>
              </a:lnSpc>
            </a:pPr>
            <a:r>
              <a:rPr lang="en-US" sz="2000" dirty="0" smtClean="0"/>
              <a:t>Give way.</a:t>
            </a:r>
          </a:p>
          <a:p>
            <a:pPr>
              <a:lnSpc>
                <a:spcPct val="150000"/>
              </a:lnSpc>
            </a:pPr>
            <a:r>
              <a:rPr lang="en-US" sz="2000" dirty="0" smtClean="0"/>
              <a:t>Retreat.</a:t>
            </a:r>
          </a:p>
          <a:p>
            <a:pPr>
              <a:lnSpc>
                <a:spcPct val="150000"/>
              </a:lnSpc>
            </a:pPr>
            <a:r>
              <a:rPr lang="en-US" sz="2000" dirty="0" smtClean="0"/>
              <a:t>Discard.</a:t>
            </a:r>
          </a:p>
          <a:p>
            <a:pPr>
              <a:lnSpc>
                <a:spcPct val="150000"/>
              </a:lnSpc>
            </a:pPr>
            <a:r>
              <a:rPr lang="en-US" sz="2000" dirty="0" smtClean="0"/>
              <a:t>Remove yourself.</a:t>
            </a:r>
          </a:p>
          <a:p>
            <a:pPr>
              <a:lnSpc>
                <a:spcPct val="150000"/>
              </a:lnSpc>
            </a:pPr>
            <a:r>
              <a:rPr lang="en-US" sz="2000" dirty="0" smtClean="0"/>
              <a:t>Give up.</a:t>
            </a:r>
          </a:p>
          <a:p>
            <a:pPr>
              <a:lnSpc>
                <a:spcPct val="150000"/>
              </a:lnSpc>
            </a:pPr>
            <a:r>
              <a:rPr lang="en-US" sz="2000" dirty="0" smtClean="0"/>
              <a:t>Move on. </a:t>
            </a:r>
            <a:endParaRPr lang="en-US" sz="2000" dirty="0"/>
          </a:p>
        </p:txBody>
      </p:sp>
    </p:spTree>
    <p:extLst>
      <p:ext uri="{BB962C8B-B14F-4D97-AF65-F5344CB8AC3E}">
        <p14:creationId xmlns:p14="http://schemas.microsoft.com/office/powerpoint/2010/main" val="305564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421"/>
            <a:ext cx="12192000" cy="1143000"/>
          </a:xfrm>
        </p:spPr>
        <p:txBody>
          <a:bodyPr>
            <a:noAutofit/>
          </a:bodyPr>
          <a:lstStyle/>
          <a:p>
            <a:pPr algn="ctr"/>
            <a:r>
              <a:rPr lang="en-US" sz="4000" dirty="0" smtClean="0">
                <a:solidFill>
                  <a:schemeClr val="tx1"/>
                </a:solidFill>
              </a:rPr>
              <a:t>Trauma alters the brain</a:t>
            </a:r>
            <a:endParaRPr lang="en-US" sz="4000" dirty="0">
              <a:solidFill>
                <a:schemeClr val="tx1"/>
              </a:solidFill>
            </a:endParaRPr>
          </a:p>
        </p:txBody>
      </p:sp>
      <p:sp>
        <p:nvSpPr>
          <p:cNvPr id="5" name="Rounded Rectangle 4"/>
          <p:cNvSpPr/>
          <p:nvPr/>
        </p:nvSpPr>
        <p:spPr>
          <a:xfrm>
            <a:off x="5207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8" name="Rounded Rectangle 7"/>
          <p:cNvSpPr/>
          <p:nvPr/>
        </p:nvSpPr>
        <p:spPr>
          <a:xfrm>
            <a:off x="43180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9" name="Rounded Rectangle 8"/>
          <p:cNvSpPr/>
          <p:nvPr/>
        </p:nvSpPr>
        <p:spPr>
          <a:xfrm>
            <a:off x="81153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0" name="TextBox 9"/>
          <p:cNvSpPr txBox="1"/>
          <p:nvPr/>
        </p:nvSpPr>
        <p:spPr>
          <a:xfrm>
            <a:off x="766160" y="3862890"/>
            <a:ext cx="3192079" cy="2062103"/>
          </a:xfrm>
          <a:prstGeom prst="rect">
            <a:avLst/>
          </a:prstGeom>
          <a:noFill/>
        </p:spPr>
        <p:txBody>
          <a:bodyPr wrap="square" rtlCol="0">
            <a:spAutoFit/>
          </a:bodyPr>
          <a:lstStyle/>
          <a:p>
            <a:pPr algn="ctr"/>
            <a:r>
              <a:rPr lang="en-US" sz="3200" dirty="0" smtClean="0">
                <a:solidFill>
                  <a:schemeClr val="bg1"/>
                </a:solidFill>
              </a:rPr>
              <a:t>Interferes with normal emotional &amp; cognitive development. </a:t>
            </a:r>
            <a:endParaRPr lang="en-US" sz="3200" dirty="0">
              <a:solidFill>
                <a:schemeClr val="bg1"/>
              </a:solidFill>
            </a:endParaRPr>
          </a:p>
        </p:txBody>
      </p:sp>
      <p:sp>
        <p:nvSpPr>
          <p:cNvPr id="11" name="TextBox 10"/>
          <p:cNvSpPr txBox="1"/>
          <p:nvPr/>
        </p:nvSpPr>
        <p:spPr>
          <a:xfrm>
            <a:off x="4563460" y="3865089"/>
            <a:ext cx="3192079" cy="1569660"/>
          </a:xfrm>
          <a:prstGeom prst="rect">
            <a:avLst/>
          </a:prstGeom>
          <a:noFill/>
        </p:spPr>
        <p:txBody>
          <a:bodyPr wrap="square" rtlCol="0">
            <a:spAutoFit/>
          </a:bodyPr>
          <a:lstStyle/>
          <a:p>
            <a:pPr algn="ctr"/>
            <a:r>
              <a:rPr lang="en-US" sz="3200" dirty="0" smtClean="0">
                <a:solidFill>
                  <a:schemeClr val="bg1"/>
                </a:solidFill>
              </a:rPr>
              <a:t>Emotional states are too intense to handle.</a:t>
            </a:r>
            <a:endParaRPr lang="en-US" sz="3200" dirty="0">
              <a:solidFill>
                <a:schemeClr val="bg1"/>
              </a:solidFill>
            </a:endParaRPr>
          </a:p>
        </p:txBody>
      </p:sp>
      <p:sp>
        <p:nvSpPr>
          <p:cNvPr id="12" name="TextBox 11"/>
          <p:cNvSpPr txBox="1"/>
          <p:nvPr/>
        </p:nvSpPr>
        <p:spPr>
          <a:xfrm>
            <a:off x="8360756" y="3865089"/>
            <a:ext cx="3192079" cy="1569660"/>
          </a:xfrm>
          <a:prstGeom prst="rect">
            <a:avLst/>
          </a:prstGeom>
          <a:noFill/>
        </p:spPr>
        <p:txBody>
          <a:bodyPr wrap="square" rtlCol="0">
            <a:spAutoFit/>
          </a:bodyPr>
          <a:lstStyle/>
          <a:p>
            <a:pPr algn="ctr"/>
            <a:r>
              <a:rPr lang="en-US" sz="3200" dirty="0" smtClean="0">
                <a:solidFill>
                  <a:schemeClr val="bg1"/>
                </a:solidFill>
              </a:rPr>
              <a:t>Reinforced by helplessness and need for control. </a:t>
            </a:r>
            <a:endParaRPr lang="en-US" sz="3200" dirty="0">
              <a:solidFill>
                <a:schemeClr val="bg1"/>
              </a:solidFill>
            </a:endParaRPr>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r="27099"/>
          <a:stretch/>
        </p:blipFill>
        <p:spPr>
          <a:xfrm>
            <a:off x="1436085" y="2056696"/>
            <a:ext cx="1784350" cy="1704703"/>
          </a:xfrm>
          <a:prstGeom prst="ellipse">
            <a:avLst/>
          </a:prstGeom>
        </p:spPr>
      </p:pic>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r="20815"/>
          <a:stretch/>
        </p:blipFill>
        <p:spPr>
          <a:xfrm>
            <a:off x="5197550" y="2056696"/>
            <a:ext cx="1934309" cy="1739792"/>
          </a:xfrm>
          <a:prstGeom prst="ellipse">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r="18513"/>
          <a:stretch/>
        </p:blipFill>
        <p:spPr>
          <a:xfrm>
            <a:off x="8989642" y="2056696"/>
            <a:ext cx="1934309" cy="1778595"/>
          </a:xfrm>
          <a:prstGeom prst="ellipse">
            <a:avLst/>
          </a:prstGeom>
        </p:spPr>
      </p:pic>
    </p:spTree>
    <p:extLst>
      <p:ext uri="{BB962C8B-B14F-4D97-AF65-F5344CB8AC3E}">
        <p14:creationId xmlns:p14="http://schemas.microsoft.com/office/powerpoint/2010/main" val="4233186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
            <a:ext cx="12192000" cy="1143000"/>
          </a:xfrm>
        </p:spPr>
        <p:txBody>
          <a:bodyPr>
            <a:noAutofit/>
          </a:bodyPr>
          <a:lstStyle/>
          <a:p>
            <a:pPr algn="ctr"/>
            <a:r>
              <a:rPr lang="en-US" sz="4000" dirty="0" smtClean="0">
                <a:solidFill>
                  <a:schemeClr val="tx1"/>
                </a:solidFill>
              </a:rPr>
              <a:t>Poor emotional management leads to:</a:t>
            </a:r>
            <a:endParaRPr lang="en-US" sz="4000" dirty="0">
              <a:solidFill>
                <a:schemeClr val="tx1"/>
              </a:solidFill>
            </a:endParaRPr>
          </a:p>
        </p:txBody>
      </p:sp>
      <p:sp>
        <p:nvSpPr>
          <p:cNvPr id="3" name="Content Placeholder 2"/>
          <p:cNvSpPr txBox="1">
            <a:spLocks/>
          </p:cNvSpPr>
          <p:nvPr/>
        </p:nvSpPr>
        <p:spPr>
          <a:xfrm>
            <a:off x="520700" y="1651000"/>
            <a:ext cx="5219700" cy="4457700"/>
          </a:xfrm>
          <a:prstGeom prst="rect">
            <a:avLst/>
          </a:prstGeom>
        </p:spPr>
        <p:txBody>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lnSpc>
                <a:spcPct val="100000"/>
              </a:lnSpc>
              <a:spcBef>
                <a:spcPts val="0"/>
              </a:spcBef>
              <a:buNone/>
            </a:pPr>
            <a:r>
              <a:rPr lang="en-US" sz="2800" dirty="0" smtClean="0"/>
              <a:t>EXTERNAL SYMPTOMS</a:t>
            </a:r>
          </a:p>
          <a:p>
            <a:pPr marL="45720" indent="0">
              <a:buFont typeface="Arial" pitchFamily="34" charset="0"/>
              <a:buNone/>
            </a:pPr>
            <a:r>
              <a:rPr lang="en-US" sz="2400" dirty="0" smtClean="0"/>
              <a:t>Substance Abuse</a:t>
            </a:r>
          </a:p>
          <a:p>
            <a:pPr marL="45720" indent="0">
              <a:buFont typeface="Arial" pitchFamily="34" charset="0"/>
              <a:buNone/>
            </a:pPr>
            <a:r>
              <a:rPr lang="en-US" sz="2400" dirty="0" smtClean="0"/>
              <a:t>Violence</a:t>
            </a:r>
          </a:p>
          <a:p>
            <a:pPr marL="45720" indent="0">
              <a:buFont typeface="Arial" pitchFamily="34" charset="0"/>
              <a:buNone/>
            </a:pPr>
            <a:r>
              <a:rPr lang="en-US" sz="2400" dirty="0" smtClean="0"/>
              <a:t>Self-Harm</a:t>
            </a:r>
          </a:p>
          <a:p>
            <a:pPr marL="45720" indent="0">
              <a:buFont typeface="Arial" pitchFamily="34" charset="0"/>
              <a:buNone/>
            </a:pPr>
            <a:r>
              <a:rPr lang="en-US" sz="2400" dirty="0" smtClean="0"/>
              <a:t>Risk Taking</a:t>
            </a:r>
          </a:p>
          <a:p>
            <a:pPr marL="45720" indent="0">
              <a:buFont typeface="Arial" pitchFamily="34" charset="0"/>
              <a:buNone/>
            </a:pPr>
            <a:endParaRPr lang="en-US" dirty="0"/>
          </a:p>
        </p:txBody>
      </p:sp>
      <p:sp>
        <p:nvSpPr>
          <p:cNvPr id="4" name="Content Placeholder 2"/>
          <p:cNvSpPr txBox="1">
            <a:spLocks/>
          </p:cNvSpPr>
          <p:nvPr/>
        </p:nvSpPr>
        <p:spPr>
          <a:xfrm>
            <a:off x="6362700" y="1651000"/>
            <a:ext cx="5486400" cy="4457700"/>
          </a:xfrm>
          <a:prstGeom prst="rect">
            <a:avLst/>
          </a:prstGeom>
        </p:spPr>
        <p:txBody>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gn="ctr">
              <a:buFont typeface="Arial" pitchFamily="34" charset="0"/>
              <a:buNone/>
            </a:pPr>
            <a:r>
              <a:rPr lang="en-US" sz="2800" dirty="0" smtClean="0"/>
              <a:t>INTERNAL SYMPTOMS</a:t>
            </a:r>
          </a:p>
          <a:p>
            <a:pPr marL="45720" indent="0">
              <a:buFont typeface="Arial" pitchFamily="34" charset="0"/>
              <a:buNone/>
            </a:pPr>
            <a:r>
              <a:rPr lang="en-US" sz="2400" dirty="0" smtClean="0"/>
              <a:t>Dissociation</a:t>
            </a:r>
          </a:p>
          <a:p>
            <a:pPr marL="45720" indent="0">
              <a:buFont typeface="Arial" pitchFamily="34" charset="0"/>
              <a:buNone/>
            </a:pPr>
            <a:r>
              <a:rPr lang="en-US" sz="2400" dirty="0" smtClean="0"/>
              <a:t>Alexithymia</a:t>
            </a:r>
          </a:p>
          <a:p>
            <a:pPr marL="45720" indent="0">
              <a:buFont typeface="Arial" pitchFamily="34" charset="0"/>
              <a:buNone/>
            </a:pPr>
            <a:r>
              <a:rPr lang="en-US" sz="2400" dirty="0" smtClean="0"/>
              <a:t>Flashbacks</a:t>
            </a:r>
          </a:p>
          <a:p>
            <a:pPr marL="45720" indent="0">
              <a:buFont typeface="Arial" pitchFamily="34" charset="0"/>
              <a:buNone/>
            </a:pPr>
            <a:r>
              <a:rPr lang="en-US" sz="2400" dirty="0" smtClean="0"/>
              <a:t>Nightmares</a:t>
            </a:r>
          </a:p>
          <a:p>
            <a:pPr marL="45720" indent="0">
              <a:buFont typeface="Arial" pitchFamily="34" charset="0"/>
              <a:buNone/>
            </a:pPr>
            <a:r>
              <a:rPr lang="en-US" sz="2400" dirty="0" smtClean="0"/>
              <a:t>Body Memories</a:t>
            </a:r>
          </a:p>
          <a:p>
            <a:pPr marL="45720" indent="0">
              <a:buFont typeface="Arial" pitchFamily="34" charset="0"/>
              <a:buNone/>
            </a:pPr>
            <a:r>
              <a:rPr lang="en-US" sz="2400" dirty="0" smtClean="0"/>
              <a:t>Traumatic Reenactment</a:t>
            </a:r>
            <a:endParaRPr lang="en-US" sz="2400" dirty="0"/>
          </a:p>
        </p:txBody>
      </p:sp>
      <p:cxnSp>
        <p:nvCxnSpPr>
          <p:cNvPr id="6" name="Straight Connector 5"/>
          <p:cNvCxnSpPr/>
          <p:nvPr/>
        </p:nvCxnSpPr>
        <p:spPr>
          <a:xfrm flipV="1">
            <a:off x="590550" y="2108200"/>
            <a:ext cx="5080000" cy="1270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508750" y="2095500"/>
            <a:ext cx="5080000" cy="1270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4303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57200"/>
            <a:ext cx="10109200" cy="1143000"/>
          </a:xfrm>
        </p:spPr>
        <p:txBody>
          <a:bodyPr>
            <a:noAutofit/>
          </a:bodyPr>
          <a:lstStyle/>
          <a:p>
            <a:r>
              <a:rPr lang="en-US" sz="3600" dirty="0">
                <a:solidFill>
                  <a:schemeClr val="tx1"/>
                </a:solidFill>
              </a:rPr>
              <a:t>D</a:t>
            </a:r>
            <a:r>
              <a:rPr lang="en-US" sz="3600" dirty="0" smtClean="0">
                <a:solidFill>
                  <a:schemeClr val="tx1"/>
                </a:solidFill>
              </a:rPr>
              <a:t>issociation</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58800" y="1714500"/>
            <a:ext cx="7700927" cy="51435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lnSpc>
                <a:spcPct val="108000"/>
              </a:lnSpc>
              <a:spcBef>
                <a:spcPts val="0"/>
              </a:spcBef>
              <a:spcAft>
                <a:spcPts val="3000"/>
              </a:spcAft>
            </a:pPr>
            <a:r>
              <a:rPr lang="en-US" sz="2600" dirty="0" smtClean="0"/>
              <a:t>The brain’s self protective “checking out” response.</a:t>
            </a:r>
          </a:p>
          <a:p>
            <a:pPr>
              <a:lnSpc>
                <a:spcPct val="108000"/>
              </a:lnSpc>
              <a:spcBef>
                <a:spcPts val="0"/>
              </a:spcBef>
              <a:spcAft>
                <a:spcPts val="3000"/>
              </a:spcAft>
            </a:pPr>
            <a:r>
              <a:rPr lang="en-US" sz="2600" dirty="0" smtClean="0"/>
              <a:t>Survivors of trauma inhabit their head and lose contact with their body.</a:t>
            </a:r>
          </a:p>
          <a:p>
            <a:pPr>
              <a:lnSpc>
                <a:spcPct val="108000"/>
              </a:lnSpc>
              <a:spcBef>
                <a:spcPts val="0"/>
              </a:spcBef>
              <a:spcAft>
                <a:spcPts val="3000"/>
              </a:spcAft>
            </a:pPr>
            <a:r>
              <a:rPr lang="en-US" sz="2600" dirty="0" smtClean="0"/>
              <a:t>Frequent detachment from bodily experiences results in loss of reality, and uncertainty about whether the experience actually happened.</a:t>
            </a:r>
          </a:p>
          <a:p>
            <a:pPr>
              <a:lnSpc>
                <a:spcPct val="108000"/>
              </a:lnSpc>
              <a:spcBef>
                <a:spcPts val="0"/>
              </a:spcBef>
              <a:spcAft>
                <a:spcPts val="3000"/>
              </a:spcAft>
            </a:pPr>
            <a:r>
              <a:rPr lang="en-US" sz="2600" dirty="0" smtClean="0"/>
              <a:t>Dissociation is a form of emotional anesthetic to aid survival.</a:t>
            </a:r>
            <a:endParaRPr lang="en-US" sz="26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9727" y="1714500"/>
            <a:ext cx="3805273" cy="4762500"/>
          </a:xfrm>
          <a:prstGeom prst="rect">
            <a:avLst/>
          </a:prstGeom>
        </p:spPr>
      </p:pic>
    </p:spTree>
    <p:extLst>
      <p:ext uri="{BB962C8B-B14F-4D97-AF65-F5344CB8AC3E}">
        <p14:creationId xmlns:p14="http://schemas.microsoft.com/office/powerpoint/2010/main" val="82639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57200"/>
            <a:ext cx="10109200" cy="1143000"/>
          </a:xfrm>
        </p:spPr>
        <p:txBody>
          <a:bodyPr>
            <a:noAutofit/>
          </a:bodyPr>
          <a:lstStyle/>
          <a:p>
            <a:r>
              <a:rPr lang="en-US" sz="3600" dirty="0" smtClean="0">
                <a:solidFill>
                  <a:schemeClr val="tx1"/>
                </a:solidFill>
              </a:rPr>
              <a:t>Dissociation – why?</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58800" y="1714500"/>
            <a:ext cx="11404600" cy="51435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lnSpc>
                <a:spcPct val="108000"/>
              </a:lnSpc>
              <a:spcBef>
                <a:spcPts val="0"/>
              </a:spcBef>
              <a:spcAft>
                <a:spcPts val="2400"/>
              </a:spcAft>
            </a:pPr>
            <a:r>
              <a:rPr lang="en-US" sz="2600" dirty="0" smtClean="0"/>
              <a:t>Our major organs are tied to our emotions.  It is possible to be scared to death.</a:t>
            </a:r>
          </a:p>
          <a:p>
            <a:pPr>
              <a:lnSpc>
                <a:spcPct val="108000"/>
              </a:lnSpc>
              <a:spcBef>
                <a:spcPts val="0"/>
              </a:spcBef>
              <a:spcAft>
                <a:spcPts val="2400"/>
              </a:spcAft>
            </a:pPr>
            <a:r>
              <a:rPr lang="en-US" sz="2600" dirty="0" smtClean="0"/>
              <a:t>Allows us to go through an overwhelming experience without feeling so distressed that we are unable to respond or protect ourselves.</a:t>
            </a: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34594"/>
          <a:stretch/>
        </p:blipFill>
        <p:spPr>
          <a:xfrm>
            <a:off x="4791368" y="3619501"/>
            <a:ext cx="2815932" cy="2870200"/>
          </a:xfrm>
          <a:prstGeom prst="ellipse">
            <a:avLst/>
          </a:prstGeom>
          <a:ln w="38100">
            <a:noFill/>
          </a:ln>
        </p:spPr>
      </p:pic>
    </p:spTree>
    <p:extLst>
      <p:ext uri="{BB962C8B-B14F-4D97-AF65-F5344CB8AC3E}">
        <p14:creationId xmlns:p14="http://schemas.microsoft.com/office/powerpoint/2010/main" val="788321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61675"/>
            <a:ext cx="12164219" cy="1143000"/>
          </a:xfrm>
        </p:spPr>
        <p:txBody>
          <a:bodyPr>
            <a:noAutofit/>
          </a:bodyPr>
          <a:lstStyle/>
          <a:p>
            <a:pPr algn="ctr"/>
            <a:r>
              <a:rPr lang="en-US" sz="4000" dirty="0" smtClean="0">
                <a:solidFill>
                  <a:schemeClr val="tx1"/>
                </a:solidFill>
              </a:rPr>
              <a:t>Dissociation  Continuum</a:t>
            </a:r>
            <a:endParaRPr lang="en-US" sz="40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Left-Right Arrow 3"/>
          <p:cNvSpPr/>
          <p:nvPr/>
        </p:nvSpPr>
        <p:spPr>
          <a:xfrm>
            <a:off x="2667000" y="3199914"/>
            <a:ext cx="6667500" cy="1765785"/>
          </a:xfrm>
          <a:prstGeom prst="leftRightArrow">
            <a:avLst/>
          </a:prstGeom>
          <a:gradFill flip="none" rotWithShape="1">
            <a:gsLst>
              <a:gs pos="0">
                <a:schemeClr val="accent1">
                  <a:lumMod val="75000"/>
                </a:schemeClr>
              </a:gs>
              <a:gs pos="70000">
                <a:schemeClr val="accent1">
                  <a:tint val="44500"/>
                  <a:satMod val="160000"/>
                </a:schemeClr>
              </a:gs>
              <a:gs pos="100000">
                <a:schemeClr val="accent1">
                  <a:tint val="23500"/>
                  <a:satMod val="16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224212" y="3784312"/>
            <a:ext cx="1312069" cy="584775"/>
          </a:xfrm>
          <a:prstGeom prst="rect">
            <a:avLst/>
          </a:prstGeom>
          <a:noFill/>
        </p:spPr>
        <p:txBody>
          <a:bodyPr wrap="square" rtlCol="0">
            <a:spAutoFit/>
          </a:bodyPr>
          <a:lstStyle/>
          <a:p>
            <a:r>
              <a:rPr lang="en-US" sz="3200" dirty="0" smtClean="0">
                <a:solidFill>
                  <a:schemeClr val="bg1"/>
                </a:solidFill>
              </a:rPr>
              <a:t>MILD</a:t>
            </a:r>
            <a:endParaRPr lang="en-US" sz="2800" dirty="0">
              <a:solidFill>
                <a:schemeClr val="bg1"/>
              </a:solidFill>
            </a:endParaRPr>
          </a:p>
        </p:txBody>
      </p:sp>
      <p:sp>
        <p:nvSpPr>
          <p:cNvPr id="8" name="TextBox 7"/>
          <p:cNvSpPr txBox="1"/>
          <p:nvPr/>
        </p:nvSpPr>
        <p:spPr>
          <a:xfrm>
            <a:off x="6884894" y="3794125"/>
            <a:ext cx="2001336" cy="584775"/>
          </a:xfrm>
          <a:prstGeom prst="rect">
            <a:avLst/>
          </a:prstGeom>
          <a:noFill/>
        </p:spPr>
        <p:txBody>
          <a:bodyPr wrap="square" rtlCol="0">
            <a:spAutoFit/>
          </a:bodyPr>
          <a:lstStyle/>
          <a:p>
            <a:r>
              <a:rPr lang="en-US" sz="3200" dirty="0" smtClean="0">
                <a:solidFill>
                  <a:schemeClr val="bg1"/>
                </a:solidFill>
              </a:rPr>
              <a:t>SEVERE</a:t>
            </a:r>
            <a:endParaRPr lang="en-US" sz="2800" dirty="0">
              <a:solidFill>
                <a:schemeClr val="bg1"/>
              </a:solidFill>
            </a:endParaRPr>
          </a:p>
        </p:txBody>
      </p:sp>
      <p:sp>
        <p:nvSpPr>
          <p:cNvPr id="6" name="TextBox 5"/>
          <p:cNvSpPr txBox="1"/>
          <p:nvPr/>
        </p:nvSpPr>
        <p:spPr>
          <a:xfrm>
            <a:off x="394493" y="3630423"/>
            <a:ext cx="2272506" cy="738664"/>
          </a:xfrm>
          <a:prstGeom prst="rect">
            <a:avLst/>
          </a:prstGeom>
          <a:noFill/>
        </p:spPr>
        <p:txBody>
          <a:bodyPr wrap="square" rtlCol="0">
            <a:spAutoFit/>
          </a:bodyPr>
          <a:lstStyle/>
          <a:p>
            <a:pPr algn="ctr">
              <a:lnSpc>
                <a:spcPct val="150000"/>
              </a:lnSpc>
            </a:pPr>
            <a:r>
              <a:rPr lang="en-US" sz="2800" dirty="0" smtClean="0"/>
              <a:t>Daydreaming</a:t>
            </a:r>
            <a:endParaRPr lang="en-US" sz="2400" dirty="0" smtClean="0"/>
          </a:p>
        </p:txBody>
      </p:sp>
      <p:sp>
        <p:nvSpPr>
          <p:cNvPr id="9" name="TextBox 8"/>
          <p:cNvSpPr txBox="1"/>
          <p:nvPr/>
        </p:nvSpPr>
        <p:spPr>
          <a:xfrm>
            <a:off x="9441855" y="3599645"/>
            <a:ext cx="2722364" cy="954107"/>
          </a:xfrm>
          <a:prstGeom prst="rect">
            <a:avLst/>
          </a:prstGeom>
          <a:noFill/>
        </p:spPr>
        <p:txBody>
          <a:bodyPr wrap="square" rtlCol="0">
            <a:spAutoFit/>
          </a:bodyPr>
          <a:lstStyle/>
          <a:p>
            <a:pPr algn="ctr"/>
            <a:r>
              <a:rPr lang="en-US" sz="2800" dirty="0" smtClean="0"/>
              <a:t>Dissociative Identity Disorder</a:t>
            </a:r>
            <a:endParaRPr lang="en-US" sz="2800" dirty="0"/>
          </a:p>
        </p:txBody>
      </p:sp>
    </p:spTree>
    <p:extLst>
      <p:ext uri="{BB962C8B-B14F-4D97-AF65-F5344CB8AC3E}">
        <p14:creationId xmlns:p14="http://schemas.microsoft.com/office/powerpoint/2010/main" val="1765968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UWhICGCXnUE"/>
          <p:cNvPicPr>
            <a:picLocks noRot="1" noChangeAspect="1"/>
          </p:cNvPicPr>
          <p:nvPr>
            <a:videoFile r:link="rId1"/>
          </p:nvPr>
        </p:nvPicPr>
        <p:blipFill>
          <a:blip r:embed="rId4"/>
          <a:stretch>
            <a:fillRect/>
          </a:stretch>
        </p:blipFill>
        <p:spPr>
          <a:xfrm>
            <a:off x="419100" y="291306"/>
            <a:ext cx="11448344" cy="6439694"/>
          </a:xfrm>
          <a:prstGeom prst="rect">
            <a:avLst/>
          </a:prstGeom>
        </p:spPr>
      </p:pic>
    </p:spTree>
    <p:extLst>
      <p:ext uri="{BB962C8B-B14F-4D97-AF65-F5344CB8AC3E}">
        <p14:creationId xmlns:p14="http://schemas.microsoft.com/office/powerpoint/2010/main" val="142464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57200"/>
            <a:ext cx="10109200" cy="1143000"/>
          </a:xfrm>
        </p:spPr>
        <p:txBody>
          <a:bodyPr>
            <a:noAutofit/>
          </a:bodyPr>
          <a:lstStyle/>
          <a:p>
            <a:r>
              <a:rPr lang="en-US" sz="3600" dirty="0" smtClean="0">
                <a:solidFill>
                  <a:schemeClr val="tx1"/>
                </a:solidFill>
              </a:rPr>
              <a:t>Other forms of dissociation</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Rounded Rectangle 4"/>
          <p:cNvSpPr/>
          <p:nvPr/>
        </p:nvSpPr>
        <p:spPr>
          <a:xfrm>
            <a:off x="417926" y="1689100"/>
            <a:ext cx="2699924"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9" name="TextBox 8"/>
          <p:cNvSpPr txBox="1"/>
          <p:nvPr/>
        </p:nvSpPr>
        <p:spPr>
          <a:xfrm>
            <a:off x="535987" y="3734941"/>
            <a:ext cx="2463801" cy="2308324"/>
          </a:xfrm>
          <a:prstGeom prst="rect">
            <a:avLst/>
          </a:prstGeom>
          <a:noFill/>
        </p:spPr>
        <p:txBody>
          <a:bodyPr wrap="square" rtlCol="0">
            <a:spAutoFit/>
          </a:bodyPr>
          <a:lstStyle/>
          <a:p>
            <a:pPr algn="ctr"/>
            <a:r>
              <a:rPr lang="en-US" sz="3200" u="sng" dirty="0" smtClean="0">
                <a:solidFill>
                  <a:schemeClr val="bg1"/>
                </a:solidFill>
              </a:rPr>
              <a:t>Alexithymia</a:t>
            </a:r>
          </a:p>
          <a:p>
            <a:pPr algn="ctr"/>
            <a:r>
              <a:rPr lang="en-US" sz="2800" dirty="0" smtClean="0">
                <a:solidFill>
                  <a:schemeClr val="bg1"/>
                </a:solidFill>
              </a:rPr>
              <a:t>A person is disconnected from his/her feelings.</a:t>
            </a:r>
            <a:endParaRPr lang="en-US" sz="2400" dirty="0">
              <a:solidFill>
                <a:schemeClr val="bg1"/>
              </a:solidFill>
            </a:endParaRPr>
          </a:p>
        </p:txBody>
      </p:sp>
      <p:sp>
        <p:nvSpPr>
          <p:cNvPr id="15" name="Rounded Rectangle 14"/>
          <p:cNvSpPr/>
          <p:nvPr/>
        </p:nvSpPr>
        <p:spPr>
          <a:xfrm>
            <a:off x="3292677" y="1689100"/>
            <a:ext cx="2748722"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6" name="TextBox 15"/>
          <p:cNvSpPr txBox="1"/>
          <p:nvPr/>
        </p:nvSpPr>
        <p:spPr>
          <a:xfrm>
            <a:off x="3417127" y="3734941"/>
            <a:ext cx="2499822" cy="2508379"/>
          </a:xfrm>
          <a:prstGeom prst="rect">
            <a:avLst/>
          </a:prstGeom>
          <a:noFill/>
        </p:spPr>
        <p:txBody>
          <a:bodyPr wrap="square" rtlCol="0">
            <a:spAutoFit/>
          </a:bodyPr>
          <a:lstStyle/>
          <a:p>
            <a:pPr algn="ctr"/>
            <a:r>
              <a:rPr lang="en-US" sz="3200" u="sng" dirty="0" smtClean="0">
                <a:solidFill>
                  <a:schemeClr val="bg1"/>
                </a:solidFill>
              </a:rPr>
              <a:t>Flashbacks</a:t>
            </a:r>
          </a:p>
          <a:p>
            <a:pPr algn="ctr"/>
            <a:r>
              <a:rPr lang="en-US" sz="2500" dirty="0" smtClean="0">
                <a:solidFill>
                  <a:schemeClr val="bg1"/>
                </a:solidFill>
              </a:rPr>
              <a:t>Re-experiencing the trauma as if it were happening in the present moment.</a:t>
            </a:r>
            <a:endParaRPr lang="en-US" sz="2500" dirty="0">
              <a:solidFill>
                <a:schemeClr val="bg1"/>
              </a:solidFill>
            </a:endParaRPr>
          </a:p>
        </p:txBody>
      </p:sp>
      <p:sp>
        <p:nvSpPr>
          <p:cNvPr id="17" name="Rounded Rectangle 16"/>
          <p:cNvSpPr/>
          <p:nvPr/>
        </p:nvSpPr>
        <p:spPr>
          <a:xfrm>
            <a:off x="6194260" y="1689100"/>
            <a:ext cx="2717377"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8" name="TextBox 17"/>
          <p:cNvSpPr txBox="1"/>
          <p:nvPr/>
        </p:nvSpPr>
        <p:spPr>
          <a:xfrm>
            <a:off x="6305268" y="3734941"/>
            <a:ext cx="2457731" cy="2662267"/>
          </a:xfrm>
          <a:prstGeom prst="rect">
            <a:avLst/>
          </a:prstGeom>
          <a:noFill/>
        </p:spPr>
        <p:txBody>
          <a:bodyPr wrap="square" rtlCol="0">
            <a:spAutoFit/>
          </a:bodyPr>
          <a:lstStyle/>
          <a:p>
            <a:pPr algn="ctr"/>
            <a:r>
              <a:rPr lang="en-US" sz="3200" u="sng" dirty="0" smtClean="0">
                <a:solidFill>
                  <a:schemeClr val="bg1"/>
                </a:solidFill>
              </a:rPr>
              <a:t>Nightmares</a:t>
            </a:r>
          </a:p>
          <a:p>
            <a:pPr algn="ctr"/>
            <a:r>
              <a:rPr lang="en-US" sz="2700" dirty="0" smtClean="0">
                <a:solidFill>
                  <a:schemeClr val="bg1"/>
                </a:solidFill>
              </a:rPr>
              <a:t>Disrupted sleep and </a:t>
            </a:r>
          </a:p>
          <a:p>
            <a:pPr algn="ctr"/>
            <a:r>
              <a:rPr lang="en-US" sz="2700" dirty="0" smtClean="0">
                <a:solidFill>
                  <a:schemeClr val="bg1"/>
                </a:solidFill>
              </a:rPr>
              <a:t>re-experiencing the trauma in dreams.</a:t>
            </a:r>
            <a:endParaRPr lang="en-US" sz="2700" dirty="0">
              <a:solidFill>
                <a:schemeClr val="bg1"/>
              </a:solidFill>
            </a:endParaRPr>
          </a:p>
        </p:txBody>
      </p:sp>
      <p:sp>
        <p:nvSpPr>
          <p:cNvPr id="19" name="Rounded Rectangle 18"/>
          <p:cNvSpPr/>
          <p:nvPr/>
        </p:nvSpPr>
        <p:spPr>
          <a:xfrm>
            <a:off x="9057682" y="1689100"/>
            <a:ext cx="2733012"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20" name="TextBox 19"/>
          <p:cNvSpPr txBox="1"/>
          <p:nvPr/>
        </p:nvSpPr>
        <p:spPr>
          <a:xfrm>
            <a:off x="9146582" y="3734941"/>
            <a:ext cx="2555212" cy="2600712"/>
          </a:xfrm>
          <a:prstGeom prst="rect">
            <a:avLst/>
          </a:prstGeom>
          <a:noFill/>
        </p:spPr>
        <p:txBody>
          <a:bodyPr wrap="square" rtlCol="0">
            <a:spAutoFit/>
          </a:bodyPr>
          <a:lstStyle/>
          <a:p>
            <a:pPr algn="ctr"/>
            <a:r>
              <a:rPr lang="en-US" sz="2800" u="sng" dirty="0" smtClean="0">
                <a:solidFill>
                  <a:schemeClr val="bg1"/>
                </a:solidFill>
              </a:rPr>
              <a:t>Body Memories</a:t>
            </a:r>
          </a:p>
          <a:p>
            <a:pPr algn="ctr"/>
            <a:r>
              <a:rPr lang="en-US" sz="2700" dirty="0" smtClean="0">
                <a:solidFill>
                  <a:schemeClr val="bg1"/>
                </a:solidFill>
              </a:rPr>
              <a:t>Feeling pain or physical sensations in the body in response to trauma.</a:t>
            </a:r>
            <a:endParaRPr lang="en-US" sz="2700" dirty="0">
              <a:solidFill>
                <a:schemeClr val="bg1"/>
              </a:solidFill>
            </a:endParaRPr>
          </a:p>
        </p:txBody>
      </p:sp>
      <p:pic>
        <p:nvPicPr>
          <p:cNvPr id="21" name="Picture 20"/>
          <p:cNvPicPr>
            <a:picLocks noChangeAspect="1"/>
          </p:cNvPicPr>
          <p:nvPr/>
        </p:nvPicPr>
        <p:blipFill rotWithShape="1">
          <a:blip r:embed="rId3">
            <a:extLst>
              <a:ext uri="{28A0092B-C50C-407E-A947-70E740481C1C}">
                <a14:useLocalDpi xmlns:a14="http://schemas.microsoft.com/office/drawing/2010/main" val="0"/>
              </a:ext>
            </a:extLst>
          </a:blip>
          <a:srcRect l="14489" t="2212" r="14234" b="-315"/>
          <a:stretch/>
        </p:blipFill>
        <p:spPr>
          <a:xfrm>
            <a:off x="6586577" y="1929383"/>
            <a:ext cx="1861964" cy="1716658"/>
          </a:xfrm>
          <a:prstGeom prst="ellipse">
            <a:avLst/>
          </a:prstGeom>
        </p:spPr>
      </p:pic>
      <p:pic>
        <p:nvPicPr>
          <p:cNvPr id="26" name="Picture 25"/>
          <p:cNvPicPr>
            <a:picLocks noChangeAspect="1"/>
          </p:cNvPicPr>
          <p:nvPr/>
        </p:nvPicPr>
        <p:blipFill rotWithShape="1">
          <a:blip r:embed="rId4" cstate="print">
            <a:extLst>
              <a:ext uri="{28A0092B-C50C-407E-A947-70E740481C1C}">
                <a14:useLocalDpi xmlns:a14="http://schemas.microsoft.com/office/drawing/2010/main" val="0"/>
              </a:ext>
            </a:extLst>
          </a:blip>
          <a:srcRect l="12750" r="25379"/>
          <a:stretch/>
        </p:blipFill>
        <p:spPr>
          <a:xfrm>
            <a:off x="9481027" y="1929383"/>
            <a:ext cx="1890253" cy="1716658"/>
          </a:xfrm>
          <a:prstGeom prst="ellipse">
            <a:avLst/>
          </a:prstGeom>
        </p:spPr>
      </p:pic>
      <p:pic>
        <p:nvPicPr>
          <p:cNvPr id="28" name="Picture 27"/>
          <p:cNvPicPr>
            <a:picLocks noChangeAspect="1"/>
          </p:cNvPicPr>
          <p:nvPr/>
        </p:nvPicPr>
        <p:blipFill rotWithShape="1">
          <a:blip r:embed="rId5" cstate="print">
            <a:extLst>
              <a:ext uri="{28A0092B-C50C-407E-A947-70E740481C1C}">
                <a14:useLocalDpi xmlns:a14="http://schemas.microsoft.com/office/drawing/2010/main" val="0"/>
              </a:ext>
            </a:extLst>
          </a:blip>
          <a:srcRect l="2482" t="9815" r="2804" b="29075"/>
          <a:stretch/>
        </p:blipFill>
        <p:spPr>
          <a:xfrm>
            <a:off x="839331" y="1929383"/>
            <a:ext cx="1857111" cy="1716658"/>
          </a:xfrm>
          <a:prstGeom prst="ellipse">
            <a:avLst/>
          </a:prstGeom>
        </p:spPr>
      </p:pic>
      <p:pic>
        <p:nvPicPr>
          <p:cNvPr id="29" name="Picture 28"/>
          <p:cNvPicPr>
            <a:picLocks noChangeAspect="1"/>
          </p:cNvPicPr>
          <p:nvPr/>
        </p:nvPicPr>
        <p:blipFill rotWithShape="1">
          <a:blip r:embed="rId6">
            <a:extLst>
              <a:ext uri="{28A0092B-C50C-407E-A947-70E740481C1C}">
                <a14:useLocalDpi xmlns:a14="http://schemas.microsoft.com/office/drawing/2010/main" val="0"/>
              </a:ext>
            </a:extLst>
          </a:blip>
          <a:srcRect l="12955" r="12500"/>
          <a:stretch/>
        </p:blipFill>
        <p:spPr>
          <a:xfrm>
            <a:off x="3751916" y="1882775"/>
            <a:ext cx="1861964" cy="1804670"/>
          </a:xfrm>
          <a:prstGeom prst="ellipse">
            <a:avLst/>
          </a:prstGeom>
        </p:spPr>
      </p:pic>
    </p:spTree>
    <p:extLst>
      <p:ext uri="{BB962C8B-B14F-4D97-AF65-F5344CB8AC3E}">
        <p14:creationId xmlns:p14="http://schemas.microsoft.com/office/powerpoint/2010/main" val="333845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355600"/>
            <a:ext cx="10109200" cy="1143000"/>
          </a:xfrm>
        </p:spPr>
        <p:txBody>
          <a:bodyPr>
            <a:noAutofit/>
          </a:bodyPr>
          <a:lstStyle/>
          <a:p>
            <a:r>
              <a:rPr lang="en-US" sz="3600" dirty="0" smtClean="0">
                <a:solidFill>
                  <a:schemeClr val="tx1"/>
                </a:solidFill>
              </a:rPr>
              <a:t>Traumatic reenactment</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58800" y="1600200"/>
            <a:ext cx="11404600" cy="52578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lnSpc>
                <a:spcPct val="108000"/>
              </a:lnSpc>
              <a:spcBef>
                <a:spcPts val="0"/>
              </a:spcBef>
              <a:spcAft>
                <a:spcPts val="2400"/>
              </a:spcAft>
            </a:pPr>
            <a:r>
              <a:rPr lang="en-US" sz="2600" dirty="0" smtClean="0"/>
              <a:t>Without a belief that things might ever be different, human beings will continue to repeat the past and may do so throughout their lives.</a:t>
            </a:r>
          </a:p>
          <a:p>
            <a:pPr>
              <a:lnSpc>
                <a:spcPct val="108000"/>
              </a:lnSpc>
              <a:spcBef>
                <a:spcPts val="0"/>
              </a:spcBef>
              <a:spcAft>
                <a:spcPts val="2400"/>
              </a:spcAft>
            </a:pPr>
            <a:r>
              <a:rPr lang="en-US" sz="2600" dirty="0" smtClean="0"/>
              <a:t>Putting trauma aside for a moment, we repeat our past because we are creatures of habit.  Whatever we did kept us alive today, it probably will keep us alive tomorrow.</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63055" b="64323"/>
          <a:stretch/>
        </p:blipFill>
        <p:spPr>
          <a:xfrm>
            <a:off x="322262" y="4597400"/>
            <a:ext cx="1689100" cy="1739900"/>
          </a:xfrm>
          <a:prstGeom prst="rect">
            <a:avLst/>
          </a:prstGeom>
        </p:spPr>
      </p:pic>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500" r="21666" b="65625"/>
          <a:stretch/>
        </p:blipFill>
        <p:spPr>
          <a:xfrm>
            <a:off x="2247900" y="4600575"/>
            <a:ext cx="1638300" cy="1676400"/>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t="34896" r="84618" b="35416"/>
          <a:stretch/>
        </p:blipFill>
        <p:spPr>
          <a:xfrm>
            <a:off x="3886200" y="4829175"/>
            <a:ext cx="703262" cy="1447800"/>
          </a:xfrm>
          <a:prstGeom prst="rect">
            <a:avLst/>
          </a:prstGeom>
        </p:spPr>
      </p:pic>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67448" b="7292"/>
          <a:stretch/>
        </p:blipFill>
        <p:spPr>
          <a:xfrm>
            <a:off x="7391400" y="5124450"/>
            <a:ext cx="4572000" cy="1231900"/>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46667" t="36133" b="35481"/>
          <a:stretch/>
        </p:blipFill>
        <p:spPr>
          <a:xfrm>
            <a:off x="4953000" y="4892675"/>
            <a:ext cx="2438400" cy="1384300"/>
          </a:xfrm>
          <a:prstGeom prst="rect">
            <a:avLst/>
          </a:prstGeom>
        </p:spPr>
      </p:pic>
      <p:sp>
        <p:nvSpPr>
          <p:cNvPr id="11" name="Rectangle 10"/>
          <p:cNvSpPr/>
          <p:nvPr/>
        </p:nvSpPr>
        <p:spPr>
          <a:xfrm>
            <a:off x="2933700" y="5905500"/>
            <a:ext cx="2667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059988" y="5905500"/>
            <a:ext cx="266700" cy="279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8228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31800"/>
            <a:ext cx="10109200" cy="1143000"/>
          </a:xfrm>
        </p:spPr>
        <p:txBody>
          <a:bodyPr>
            <a:noAutofit/>
          </a:bodyPr>
          <a:lstStyle/>
          <a:p>
            <a:r>
              <a:rPr lang="en-US" sz="3600" dirty="0" smtClean="0">
                <a:solidFill>
                  <a:schemeClr val="tx1"/>
                </a:solidFill>
              </a:rPr>
              <a:t>Traumatic reenactment</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58800" y="1714500"/>
            <a:ext cx="11404600" cy="52578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lnSpc>
                <a:spcPct val="108000"/>
              </a:lnSpc>
              <a:spcBef>
                <a:spcPts val="0"/>
              </a:spcBef>
              <a:spcAft>
                <a:spcPts val="2400"/>
              </a:spcAft>
            </a:pPr>
            <a:r>
              <a:rPr lang="en-US" sz="2600" dirty="0" smtClean="0"/>
              <a:t>When what is familiar to a traumatized person is dangerous or harmful, repeating patterns can make them less functional.</a:t>
            </a:r>
          </a:p>
          <a:p>
            <a:pPr>
              <a:lnSpc>
                <a:spcPct val="108000"/>
              </a:lnSpc>
              <a:spcBef>
                <a:spcPts val="0"/>
              </a:spcBef>
              <a:spcAft>
                <a:spcPts val="2400"/>
              </a:spcAft>
            </a:pPr>
            <a:r>
              <a:rPr lang="en-US" sz="2600" dirty="0" smtClean="0"/>
              <a:t>If they are used to “fight or flight” they will apply this to everyday stresses – even though there may not be any real threat.</a:t>
            </a:r>
          </a:p>
        </p:txBody>
      </p:sp>
      <p:pic>
        <p:nvPicPr>
          <p:cNvPr id="6" name="Picture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463675" y="4229100"/>
            <a:ext cx="9594850" cy="2046195"/>
          </a:xfrm>
          <a:prstGeom prst="rect">
            <a:avLst/>
          </a:prstGeom>
        </p:spPr>
      </p:pic>
    </p:spTree>
    <p:extLst>
      <p:ext uri="{BB962C8B-B14F-4D97-AF65-F5344CB8AC3E}">
        <p14:creationId xmlns:p14="http://schemas.microsoft.com/office/powerpoint/2010/main" val="42698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0" y="2527300"/>
            <a:ext cx="12192000" cy="1143000"/>
          </a:xfrm>
        </p:spPr>
        <p:txBody>
          <a:bodyPr>
            <a:noAutofit/>
          </a:bodyPr>
          <a:lstStyle/>
          <a:p>
            <a:pPr algn="ctr"/>
            <a:r>
              <a:rPr lang="en-US" sz="5400" b="1" dirty="0" smtClean="0"/>
              <a:t>Trauma Disrupts attachment</a:t>
            </a:r>
            <a:endParaRPr lang="en-US" sz="5400" b="1" dirty="0"/>
          </a:p>
        </p:txBody>
      </p:sp>
      <p:sp>
        <p:nvSpPr>
          <p:cNvPr id="2" name="TextBox 1"/>
          <p:cNvSpPr txBox="1"/>
          <p:nvPr/>
        </p:nvSpPr>
        <p:spPr>
          <a:xfrm>
            <a:off x="508000" y="779165"/>
            <a:ext cx="3822700" cy="369332"/>
          </a:xfrm>
          <a:prstGeom prst="rect">
            <a:avLst/>
          </a:prstGeom>
          <a:noFill/>
        </p:spPr>
        <p:txBody>
          <a:bodyPr wrap="square" rtlCol="0">
            <a:spAutoFit/>
          </a:bodyPr>
          <a:lstStyle/>
          <a:p>
            <a:r>
              <a:rPr lang="en-US" dirty="0" smtClean="0"/>
              <a:t>“My father stole us from our mother.”</a:t>
            </a:r>
            <a:endParaRPr lang="en-US" dirty="0"/>
          </a:p>
        </p:txBody>
      </p:sp>
      <p:sp>
        <p:nvSpPr>
          <p:cNvPr id="7" name="TextBox 6"/>
          <p:cNvSpPr txBox="1"/>
          <p:nvPr/>
        </p:nvSpPr>
        <p:spPr>
          <a:xfrm>
            <a:off x="6705600" y="1765300"/>
            <a:ext cx="5016500" cy="369332"/>
          </a:xfrm>
          <a:prstGeom prst="rect">
            <a:avLst/>
          </a:prstGeom>
          <a:noFill/>
        </p:spPr>
        <p:txBody>
          <a:bodyPr wrap="square" rtlCol="0">
            <a:spAutoFit/>
          </a:bodyPr>
          <a:lstStyle/>
          <a:p>
            <a:r>
              <a:rPr lang="en-US" dirty="0" smtClean="0"/>
              <a:t>“I almost died when a bus smashed into our car.”</a:t>
            </a:r>
            <a:endParaRPr lang="en-US" dirty="0"/>
          </a:p>
        </p:txBody>
      </p:sp>
      <p:sp>
        <p:nvSpPr>
          <p:cNvPr id="8" name="TextBox 7"/>
          <p:cNvSpPr txBox="1"/>
          <p:nvPr/>
        </p:nvSpPr>
        <p:spPr>
          <a:xfrm>
            <a:off x="635000" y="3777555"/>
            <a:ext cx="4584700" cy="369332"/>
          </a:xfrm>
          <a:prstGeom prst="rect">
            <a:avLst/>
          </a:prstGeom>
          <a:noFill/>
        </p:spPr>
        <p:txBody>
          <a:bodyPr wrap="square" rtlCol="0">
            <a:spAutoFit/>
          </a:bodyPr>
          <a:lstStyle/>
          <a:p>
            <a:r>
              <a:rPr lang="en-US" dirty="0" smtClean="0"/>
              <a:t>“My father went missing for nine months.”</a:t>
            </a:r>
            <a:endParaRPr lang="en-US" dirty="0"/>
          </a:p>
        </p:txBody>
      </p:sp>
      <p:sp>
        <p:nvSpPr>
          <p:cNvPr id="9" name="TextBox 8"/>
          <p:cNvSpPr txBox="1"/>
          <p:nvPr/>
        </p:nvSpPr>
        <p:spPr>
          <a:xfrm>
            <a:off x="2800350" y="5320615"/>
            <a:ext cx="3822700" cy="369332"/>
          </a:xfrm>
          <a:prstGeom prst="rect">
            <a:avLst/>
          </a:prstGeom>
          <a:noFill/>
        </p:spPr>
        <p:txBody>
          <a:bodyPr wrap="square" rtlCol="0">
            <a:spAutoFit/>
          </a:bodyPr>
          <a:lstStyle/>
          <a:p>
            <a:r>
              <a:rPr lang="en-US" dirty="0" smtClean="0"/>
              <a:t>“My brother committed suicide.”</a:t>
            </a:r>
            <a:endParaRPr lang="en-US" dirty="0"/>
          </a:p>
        </p:txBody>
      </p:sp>
      <p:sp>
        <p:nvSpPr>
          <p:cNvPr id="10" name="TextBox 9"/>
          <p:cNvSpPr txBox="1"/>
          <p:nvPr/>
        </p:nvSpPr>
        <p:spPr>
          <a:xfrm>
            <a:off x="7823200" y="4334470"/>
            <a:ext cx="4368800" cy="369332"/>
          </a:xfrm>
          <a:prstGeom prst="rect">
            <a:avLst/>
          </a:prstGeom>
          <a:noFill/>
        </p:spPr>
        <p:txBody>
          <a:bodyPr wrap="square" rtlCol="0">
            <a:spAutoFit/>
          </a:bodyPr>
          <a:lstStyle/>
          <a:p>
            <a:r>
              <a:rPr lang="en-US" dirty="0" smtClean="0"/>
              <a:t>“My babysitter touched us inappropriately.”</a:t>
            </a:r>
            <a:endParaRPr lang="en-US" dirty="0"/>
          </a:p>
        </p:txBody>
      </p:sp>
      <p:sp>
        <p:nvSpPr>
          <p:cNvPr id="11" name="TextBox 10"/>
          <p:cNvSpPr txBox="1"/>
          <p:nvPr/>
        </p:nvSpPr>
        <p:spPr>
          <a:xfrm>
            <a:off x="7823200" y="336034"/>
            <a:ext cx="4546600" cy="369332"/>
          </a:xfrm>
          <a:prstGeom prst="rect">
            <a:avLst/>
          </a:prstGeom>
          <a:noFill/>
        </p:spPr>
        <p:txBody>
          <a:bodyPr wrap="square" rtlCol="0">
            <a:spAutoFit/>
          </a:bodyPr>
          <a:lstStyle/>
          <a:p>
            <a:r>
              <a:rPr lang="en-US" dirty="0" smtClean="0"/>
              <a:t>“My neighbor beat the shit out of my cat.”</a:t>
            </a:r>
            <a:endParaRPr lang="en-US" dirty="0"/>
          </a:p>
        </p:txBody>
      </p:sp>
      <p:sp>
        <p:nvSpPr>
          <p:cNvPr id="12" name="TextBox 11"/>
          <p:cNvSpPr txBox="1"/>
          <p:nvPr/>
        </p:nvSpPr>
        <p:spPr>
          <a:xfrm>
            <a:off x="1016000" y="1863130"/>
            <a:ext cx="3822700" cy="369332"/>
          </a:xfrm>
          <a:prstGeom prst="rect">
            <a:avLst/>
          </a:prstGeom>
          <a:noFill/>
        </p:spPr>
        <p:txBody>
          <a:bodyPr wrap="square" rtlCol="0">
            <a:spAutoFit/>
          </a:bodyPr>
          <a:lstStyle/>
          <a:p>
            <a:r>
              <a:rPr lang="en-US" dirty="0" smtClean="0"/>
              <a:t>“Our mother tried to murder us.”</a:t>
            </a:r>
            <a:endParaRPr lang="en-US" dirty="0"/>
          </a:p>
        </p:txBody>
      </p:sp>
      <p:sp>
        <p:nvSpPr>
          <p:cNvPr id="13" name="TextBox 12"/>
          <p:cNvSpPr txBox="1"/>
          <p:nvPr/>
        </p:nvSpPr>
        <p:spPr>
          <a:xfrm>
            <a:off x="444500" y="6035933"/>
            <a:ext cx="6261100" cy="369332"/>
          </a:xfrm>
          <a:prstGeom prst="rect">
            <a:avLst/>
          </a:prstGeom>
          <a:noFill/>
        </p:spPr>
        <p:txBody>
          <a:bodyPr wrap="square" rtlCol="0">
            <a:spAutoFit/>
          </a:bodyPr>
          <a:lstStyle/>
          <a:p>
            <a:r>
              <a:rPr lang="en-US" dirty="0" smtClean="0"/>
              <a:t>“A tornado tore down my house and knocked me unconscious.”</a:t>
            </a:r>
            <a:endParaRPr lang="en-US" dirty="0"/>
          </a:p>
        </p:txBody>
      </p:sp>
      <p:sp>
        <p:nvSpPr>
          <p:cNvPr id="14" name="TextBox 13"/>
          <p:cNvSpPr txBox="1"/>
          <p:nvPr/>
        </p:nvSpPr>
        <p:spPr>
          <a:xfrm>
            <a:off x="5645150" y="3529389"/>
            <a:ext cx="3822700" cy="369332"/>
          </a:xfrm>
          <a:prstGeom prst="rect">
            <a:avLst/>
          </a:prstGeom>
          <a:noFill/>
        </p:spPr>
        <p:txBody>
          <a:bodyPr wrap="square" rtlCol="0">
            <a:spAutoFit/>
          </a:bodyPr>
          <a:lstStyle/>
          <a:p>
            <a:r>
              <a:rPr lang="en-US" dirty="0" smtClean="0"/>
              <a:t>“I witnessed a plane crash.”</a:t>
            </a:r>
            <a:endParaRPr lang="en-US" dirty="0"/>
          </a:p>
        </p:txBody>
      </p:sp>
      <p:sp>
        <p:nvSpPr>
          <p:cNvPr id="15" name="TextBox 14"/>
          <p:cNvSpPr txBox="1"/>
          <p:nvPr/>
        </p:nvSpPr>
        <p:spPr>
          <a:xfrm>
            <a:off x="7054850" y="5946338"/>
            <a:ext cx="3822700" cy="369332"/>
          </a:xfrm>
          <a:prstGeom prst="rect">
            <a:avLst/>
          </a:prstGeom>
          <a:noFill/>
        </p:spPr>
        <p:txBody>
          <a:bodyPr wrap="square" rtlCol="0">
            <a:spAutoFit/>
          </a:bodyPr>
          <a:lstStyle/>
          <a:p>
            <a:r>
              <a:rPr lang="en-US" dirty="0" smtClean="0"/>
              <a:t>“My sibling physically abused me.”</a:t>
            </a:r>
            <a:endParaRPr lang="en-US" dirty="0"/>
          </a:p>
        </p:txBody>
      </p:sp>
      <p:sp>
        <p:nvSpPr>
          <p:cNvPr id="16" name="TextBox 15"/>
          <p:cNvSpPr txBox="1"/>
          <p:nvPr/>
        </p:nvSpPr>
        <p:spPr>
          <a:xfrm>
            <a:off x="2473325" y="1258164"/>
            <a:ext cx="5753100" cy="369332"/>
          </a:xfrm>
          <a:prstGeom prst="rect">
            <a:avLst/>
          </a:prstGeom>
          <a:noFill/>
        </p:spPr>
        <p:txBody>
          <a:bodyPr wrap="square" rtlCol="0">
            <a:spAutoFit/>
          </a:bodyPr>
          <a:lstStyle/>
          <a:p>
            <a:pPr algn="ctr"/>
            <a:r>
              <a:rPr lang="en-US" dirty="0" smtClean="0"/>
              <a:t>“My mother would leave me alone for days at a time.”</a:t>
            </a:r>
            <a:endParaRPr lang="en-US" dirty="0"/>
          </a:p>
        </p:txBody>
      </p:sp>
      <p:sp>
        <p:nvSpPr>
          <p:cNvPr id="17" name="TextBox 16"/>
          <p:cNvSpPr txBox="1"/>
          <p:nvPr/>
        </p:nvSpPr>
        <p:spPr>
          <a:xfrm>
            <a:off x="254000" y="4751355"/>
            <a:ext cx="4584700" cy="369332"/>
          </a:xfrm>
          <a:prstGeom prst="rect">
            <a:avLst/>
          </a:prstGeom>
          <a:noFill/>
        </p:spPr>
        <p:txBody>
          <a:bodyPr wrap="square" rtlCol="0">
            <a:spAutoFit/>
          </a:bodyPr>
          <a:lstStyle/>
          <a:p>
            <a:r>
              <a:rPr lang="en-US" dirty="0" smtClean="0"/>
              <a:t>“I jumped out a window to escape my father.”</a:t>
            </a:r>
            <a:endParaRPr lang="en-US" dirty="0"/>
          </a:p>
        </p:txBody>
      </p:sp>
      <p:sp>
        <p:nvSpPr>
          <p:cNvPr id="18" name="TextBox 17"/>
          <p:cNvSpPr txBox="1"/>
          <p:nvPr/>
        </p:nvSpPr>
        <p:spPr>
          <a:xfrm>
            <a:off x="5048250" y="2425363"/>
            <a:ext cx="5016500" cy="369332"/>
          </a:xfrm>
          <a:prstGeom prst="rect">
            <a:avLst/>
          </a:prstGeom>
          <a:noFill/>
        </p:spPr>
        <p:txBody>
          <a:bodyPr wrap="square" rtlCol="0">
            <a:spAutoFit/>
          </a:bodyPr>
          <a:lstStyle/>
          <a:p>
            <a:r>
              <a:rPr lang="en-US" dirty="0" smtClean="0"/>
              <a:t>“I watched my father run over a helpless kitten.”</a:t>
            </a:r>
            <a:endParaRPr lang="en-US" dirty="0"/>
          </a:p>
        </p:txBody>
      </p:sp>
      <p:sp>
        <p:nvSpPr>
          <p:cNvPr id="19" name="TextBox 18"/>
          <p:cNvSpPr txBox="1"/>
          <p:nvPr/>
        </p:nvSpPr>
        <p:spPr>
          <a:xfrm>
            <a:off x="5842000" y="4855170"/>
            <a:ext cx="4368800" cy="369332"/>
          </a:xfrm>
          <a:prstGeom prst="rect">
            <a:avLst/>
          </a:prstGeom>
          <a:noFill/>
        </p:spPr>
        <p:txBody>
          <a:bodyPr wrap="square" rtlCol="0">
            <a:spAutoFit/>
          </a:bodyPr>
          <a:lstStyle/>
          <a:p>
            <a:r>
              <a:rPr lang="en-US" dirty="0" smtClean="0"/>
              <a:t>“My brother was hit by a drunk driver.”</a:t>
            </a:r>
            <a:endParaRPr lang="en-US" dirty="0"/>
          </a:p>
        </p:txBody>
      </p:sp>
      <p:sp>
        <p:nvSpPr>
          <p:cNvPr id="20" name="TextBox 19"/>
          <p:cNvSpPr txBox="1"/>
          <p:nvPr/>
        </p:nvSpPr>
        <p:spPr>
          <a:xfrm>
            <a:off x="234950" y="2464316"/>
            <a:ext cx="4368800" cy="369332"/>
          </a:xfrm>
          <a:prstGeom prst="rect">
            <a:avLst/>
          </a:prstGeom>
          <a:noFill/>
        </p:spPr>
        <p:txBody>
          <a:bodyPr wrap="square" rtlCol="0">
            <a:spAutoFit/>
          </a:bodyPr>
          <a:lstStyle/>
          <a:p>
            <a:r>
              <a:rPr lang="en-US" dirty="0" smtClean="0"/>
              <a:t>“My father was arrested over death threats.”</a:t>
            </a:r>
            <a:endParaRPr lang="en-US" dirty="0"/>
          </a:p>
        </p:txBody>
      </p:sp>
      <p:sp>
        <p:nvSpPr>
          <p:cNvPr id="21" name="TextBox 20"/>
          <p:cNvSpPr txBox="1"/>
          <p:nvPr/>
        </p:nvSpPr>
        <p:spPr>
          <a:xfrm>
            <a:off x="6896100" y="786726"/>
            <a:ext cx="4368800" cy="369332"/>
          </a:xfrm>
          <a:prstGeom prst="rect">
            <a:avLst/>
          </a:prstGeom>
          <a:noFill/>
        </p:spPr>
        <p:txBody>
          <a:bodyPr wrap="square" rtlCol="0">
            <a:spAutoFit/>
          </a:bodyPr>
          <a:lstStyle/>
          <a:p>
            <a:r>
              <a:rPr lang="en-US" dirty="0" smtClean="0"/>
              <a:t>“A bullet went through our car window.”</a:t>
            </a:r>
            <a:endParaRPr lang="en-US" dirty="0"/>
          </a:p>
        </p:txBody>
      </p:sp>
      <p:sp>
        <p:nvSpPr>
          <p:cNvPr id="22" name="TextBox 21"/>
          <p:cNvSpPr txBox="1"/>
          <p:nvPr/>
        </p:nvSpPr>
        <p:spPr>
          <a:xfrm>
            <a:off x="1789504" y="254264"/>
            <a:ext cx="5562600" cy="369332"/>
          </a:xfrm>
          <a:prstGeom prst="rect">
            <a:avLst/>
          </a:prstGeom>
          <a:noFill/>
        </p:spPr>
        <p:txBody>
          <a:bodyPr wrap="square" rtlCol="0">
            <a:spAutoFit/>
          </a:bodyPr>
          <a:lstStyle/>
          <a:p>
            <a:pPr algn="ctr"/>
            <a:r>
              <a:rPr lang="en-US" dirty="0" smtClean="0"/>
              <a:t>“I was forced to chose between my mother and father.”</a:t>
            </a:r>
            <a:endParaRPr lang="en-US" dirty="0"/>
          </a:p>
        </p:txBody>
      </p:sp>
      <p:sp>
        <p:nvSpPr>
          <p:cNvPr id="23" name="TextBox 22"/>
          <p:cNvSpPr txBox="1"/>
          <p:nvPr/>
        </p:nvSpPr>
        <p:spPr>
          <a:xfrm>
            <a:off x="4206875" y="4209871"/>
            <a:ext cx="3270250" cy="369332"/>
          </a:xfrm>
          <a:prstGeom prst="rect">
            <a:avLst/>
          </a:prstGeom>
          <a:noFill/>
        </p:spPr>
        <p:txBody>
          <a:bodyPr wrap="square" rtlCol="0">
            <a:spAutoFit/>
          </a:bodyPr>
          <a:lstStyle/>
          <a:p>
            <a:r>
              <a:rPr lang="en-US" dirty="0" smtClean="0"/>
              <a:t>“I almost drowned in a pool.”</a:t>
            </a:r>
            <a:endParaRPr lang="en-US" dirty="0"/>
          </a:p>
        </p:txBody>
      </p:sp>
    </p:spTree>
    <p:extLst>
      <p:ext uri="{BB962C8B-B14F-4D97-AF65-F5344CB8AC3E}">
        <p14:creationId xmlns:p14="http://schemas.microsoft.com/office/powerpoint/2010/main" val="42276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500"/>
                                        <p:tgtEl>
                                          <p:spTgt spid="20"/>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21"/>
                                        </p:tgtEl>
                                        <p:attrNameLst>
                                          <p:attrName>style.visibility</p:attrName>
                                        </p:attrNameLst>
                                      </p:cBhvr>
                                      <p:to>
                                        <p:strVal val="visible"/>
                                      </p:to>
                                    </p:set>
                                    <p:animEffect transition="in" filter="fade">
                                      <p:cBhvr>
                                        <p:cTn id="72" dur="500"/>
                                        <p:tgtEl>
                                          <p:spTgt spid="2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500"/>
                                        <p:tgtEl>
                                          <p:spTgt spid="23"/>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4"/>
                                        </p:tgtEl>
                                        <p:attrNameLst>
                                          <p:attrName>style.visibility</p:attrName>
                                        </p:attrNameLst>
                                      </p:cBhvr>
                                      <p:to>
                                        <p:strVal val="visible"/>
                                      </p:to>
                                    </p:set>
                                    <p:animEffect transition="in" filter="fade">
                                      <p:cBhvr>
                                        <p:cTn id="82" dur="5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9"/>
                                        </p:tgtEl>
                                        <p:attrNameLst>
                                          <p:attrName>style.visibility</p:attrName>
                                        </p:attrNameLst>
                                      </p:cBhvr>
                                      <p:to>
                                        <p:strVal val="visible"/>
                                      </p:to>
                                    </p:set>
                                    <p:animEffect transition="in" filter="fade">
                                      <p:cBhvr>
                                        <p:cTn id="87" dur="500"/>
                                        <p:tgtEl>
                                          <p:spTgt spid="9"/>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11" grpId="0"/>
      <p:bldP spid="12" grpId="0"/>
      <p:bldP spid="13" grpId="0"/>
      <p:bldP spid="14" grpId="0"/>
      <p:bldP spid="15" grpId="0"/>
      <p:bldP spid="16" grpId="0"/>
      <p:bldP spid="17" grpId="0"/>
      <p:bldP spid="18" grpId="0"/>
      <p:bldP spid="19" grpId="0"/>
      <p:bldP spid="20" grpId="0"/>
      <p:bldP spid="21" grpId="0"/>
      <p:bldP spid="22" grpId="0"/>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457200"/>
            <a:ext cx="9728200" cy="1143000"/>
          </a:xfrm>
        </p:spPr>
        <p:txBody>
          <a:bodyPr>
            <a:normAutofit/>
          </a:bodyPr>
          <a:lstStyle/>
          <a:p>
            <a:r>
              <a:rPr lang="en-US" sz="3600" dirty="0" smtClean="0">
                <a:solidFill>
                  <a:schemeClr val="tx1"/>
                </a:solidFill>
              </a:rPr>
              <a:t>Exposure to stress makes us all vulnerable to reenactment</a:t>
            </a:r>
            <a:endParaRPr lang="en-US" sz="3600" dirty="0">
              <a:solidFill>
                <a:schemeClr val="tx1"/>
              </a:solidFill>
            </a:endParaRPr>
          </a:p>
        </p:txBody>
      </p:sp>
      <p:sp>
        <p:nvSpPr>
          <p:cNvPr id="4" name="Rounded Rectangle 3"/>
          <p:cNvSpPr/>
          <p:nvPr/>
        </p:nvSpPr>
        <p:spPr>
          <a:xfrm>
            <a:off x="939800" y="1714500"/>
            <a:ext cx="10020300" cy="10668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0" name="Rounded Rectangle 9"/>
          <p:cNvSpPr/>
          <p:nvPr/>
        </p:nvSpPr>
        <p:spPr>
          <a:xfrm>
            <a:off x="939800" y="2895600"/>
            <a:ext cx="10020300" cy="10668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1" name="Rounded Rectangle 10"/>
          <p:cNvSpPr/>
          <p:nvPr/>
        </p:nvSpPr>
        <p:spPr>
          <a:xfrm>
            <a:off x="939800" y="4076700"/>
            <a:ext cx="10020300" cy="1066800"/>
          </a:xfrm>
          <a:prstGeom prst="roundRect">
            <a:avLst/>
          </a:prstGeom>
          <a:solidFill>
            <a:srgbClr val="BD318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939800" y="5257800"/>
            <a:ext cx="10020300" cy="10668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7300" y="1704082"/>
            <a:ext cx="9550400" cy="1077218"/>
          </a:xfrm>
          <a:prstGeom prst="rect">
            <a:avLst/>
          </a:prstGeom>
          <a:noFill/>
        </p:spPr>
        <p:txBody>
          <a:bodyPr wrap="square" rtlCol="0">
            <a:spAutoFit/>
          </a:bodyPr>
          <a:lstStyle/>
          <a:p>
            <a:r>
              <a:rPr lang="en-US" sz="3200" dirty="0" smtClean="0">
                <a:solidFill>
                  <a:schemeClr val="bg1"/>
                </a:solidFill>
              </a:rPr>
              <a:t>The people we treat don’t have movies about their lives that we can watch.</a:t>
            </a:r>
            <a:endParaRPr lang="en-US" sz="3200" dirty="0">
              <a:solidFill>
                <a:schemeClr val="bg1"/>
              </a:solidFill>
            </a:endParaRPr>
          </a:p>
        </p:txBody>
      </p:sp>
      <p:sp>
        <p:nvSpPr>
          <p:cNvPr id="14" name="TextBox 13"/>
          <p:cNvSpPr txBox="1"/>
          <p:nvPr/>
        </p:nvSpPr>
        <p:spPr>
          <a:xfrm>
            <a:off x="1257300" y="3105834"/>
            <a:ext cx="9385300" cy="646331"/>
          </a:xfrm>
          <a:prstGeom prst="rect">
            <a:avLst/>
          </a:prstGeom>
          <a:noFill/>
        </p:spPr>
        <p:txBody>
          <a:bodyPr wrap="square" rtlCol="0">
            <a:spAutoFit/>
          </a:bodyPr>
          <a:lstStyle/>
          <a:p>
            <a:r>
              <a:rPr lang="en-US" sz="3600" dirty="0" smtClean="0">
                <a:solidFill>
                  <a:schemeClr val="bg1"/>
                </a:solidFill>
              </a:rPr>
              <a:t>But they do have “scripts”.</a:t>
            </a:r>
            <a:endParaRPr lang="en-US" sz="3600" dirty="0">
              <a:solidFill>
                <a:schemeClr val="bg1"/>
              </a:solidFill>
            </a:endParaRPr>
          </a:p>
        </p:txBody>
      </p:sp>
      <p:sp>
        <p:nvSpPr>
          <p:cNvPr id="15" name="TextBox 14"/>
          <p:cNvSpPr txBox="1"/>
          <p:nvPr/>
        </p:nvSpPr>
        <p:spPr>
          <a:xfrm>
            <a:off x="1257300" y="4286934"/>
            <a:ext cx="9385300" cy="646331"/>
          </a:xfrm>
          <a:prstGeom prst="rect">
            <a:avLst/>
          </a:prstGeom>
          <a:noFill/>
        </p:spPr>
        <p:txBody>
          <a:bodyPr wrap="square" rtlCol="0">
            <a:spAutoFit/>
          </a:bodyPr>
          <a:lstStyle/>
          <a:p>
            <a:r>
              <a:rPr lang="en-US" sz="3600" dirty="0" smtClean="0">
                <a:solidFill>
                  <a:schemeClr val="bg1"/>
                </a:solidFill>
              </a:rPr>
              <a:t>Reenactment doesn’t just happen in behaviors. </a:t>
            </a:r>
            <a:endParaRPr lang="en-US" sz="3600" dirty="0">
              <a:solidFill>
                <a:schemeClr val="bg1"/>
              </a:solidFill>
            </a:endParaRPr>
          </a:p>
        </p:txBody>
      </p:sp>
      <p:sp>
        <p:nvSpPr>
          <p:cNvPr id="16" name="TextBox 15"/>
          <p:cNvSpPr txBox="1"/>
          <p:nvPr/>
        </p:nvSpPr>
        <p:spPr>
          <a:xfrm>
            <a:off x="1257300" y="5468034"/>
            <a:ext cx="9385300" cy="646331"/>
          </a:xfrm>
          <a:prstGeom prst="rect">
            <a:avLst/>
          </a:prstGeom>
          <a:noFill/>
        </p:spPr>
        <p:txBody>
          <a:bodyPr wrap="square" rtlCol="0">
            <a:spAutoFit/>
          </a:bodyPr>
          <a:lstStyle/>
          <a:p>
            <a:r>
              <a:rPr lang="en-US" sz="3600" dirty="0" smtClean="0">
                <a:solidFill>
                  <a:schemeClr val="bg1"/>
                </a:solidFill>
              </a:rPr>
              <a:t>It also happens in relationship dynamics.</a:t>
            </a:r>
            <a:endParaRPr lang="en-US" sz="3600" dirty="0">
              <a:solidFill>
                <a:schemeClr val="bg1"/>
              </a:solidFill>
            </a:endParaRPr>
          </a:p>
        </p:txBody>
      </p:sp>
    </p:spTree>
    <p:extLst>
      <p:ext uri="{BB962C8B-B14F-4D97-AF65-F5344CB8AC3E}">
        <p14:creationId xmlns:p14="http://schemas.microsoft.com/office/powerpoint/2010/main" val="139999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68400" y="522686"/>
            <a:ext cx="9499600" cy="776692"/>
          </a:xfrm>
        </p:spPr>
        <p:txBody>
          <a:bodyPr>
            <a:noAutofit/>
          </a:bodyPr>
          <a:lstStyle/>
          <a:p>
            <a:r>
              <a:rPr lang="en-US" sz="4000" dirty="0" smtClean="0">
                <a:solidFill>
                  <a:schemeClr val="tx1"/>
                </a:solidFill>
              </a:rPr>
              <a:t>Reenactment triangle</a:t>
            </a:r>
            <a:endParaRPr lang="en-US" sz="4000" dirty="0">
              <a:solidFill>
                <a:schemeClr val="tx1"/>
              </a:solidFill>
            </a:endParaRPr>
          </a:p>
        </p:txBody>
      </p:sp>
      <p:sp>
        <p:nvSpPr>
          <p:cNvPr id="2" name="Rounded Rectangle 1"/>
          <p:cNvSpPr/>
          <p:nvPr/>
        </p:nvSpPr>
        <p:spPr>
          <a:xfrm>
            <a:off x="4140200" y="1739900"/>
            <a:ext cx="3073400" cy="12700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1727200" y="4864100"/>
            <a:ext cx="3073400" cy="12700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6790421" y="4864100"/>
            <a:ext cx="3073400" cy="12700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Left-Right Arrow 11"/>
          <p:cNvSpPr/>
          <p:nvPr/>
        </p:nvSpPr>
        <p:spPr>
          <a:xfrm rot="18043959">
            <a:off x="2848200" y="3719373"/>
            <a:ext cx="1536700" cy="304800"/>
          </a:xfrm>
          <a:prstGeom prst="lef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Left-Right Arrow 12"/>
          <p:cNvSpPr/>
          <p:nvPr/>
        </p:nvSpPr>
        <p:spPr>
          <a:xfrm rot="3355266">
            <a:off x="7002010" y="3719374"/>
            <a:ext cx="1536700" cy="304800"/>
          </a:xfrm>
          <a:prstGeom prst="lef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Left-Right Arrow 13"/>
          <p:cNvSpPr/>
          <p:nvPr/>
        </p:nvSpPr>
        <p:spPr>
          <a:xfrm>
            <a:off x="5027160" y="5346700"/>
            <a:ext cx="1536700" cy="304800"/>
          </a:xfrm>
          <a:prstGeom prst="leftRightArrow">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140200" y="2008034"/>
            <a:ext cx="3073399" cy="646331"/>
          </a:xfrm>
          <a:prstGeom prst="rect">
            <a:avLst/>
          </a:prstGeom>
          <a:noFill/>
        </p:spPr>
        <p:txBody>
          <a:bodyPr wrap="square" rtlCol="0">
            <a:spAutoFit/>
          </a:bodyPr>
          <a:lstStyle/>
          <a:p>
            <a:pPr algn="ctr"/>
            <a:r>
              <a:rPr lang="en-US" sz="3600" dirty="0" smtClean="0">
                <a:solidFill>
                  <a:schemeClr val="bg1"/>
                </a:solidFill>
              </a:rPr>
              <a:t>Victim</a:t>
            </a:r>
            <a:endParaRPr lang="en-US" sz="3600" dirty="0">
              <a:solidFill>
                <a:schemeClr val="bg1"/>
              </a:solidFill>
            </a:endParaRPr>
          </a:p>
        </p:txBody>
      </p:sp>
      <p:sp>
        <p:nvSpPr>
          <p:cNvPr id="16" name="TextBox 15"/>
          <p:cNvSpPr txBox="1"/>
          <p:nvPr/>
        </p:nvSpPr>
        <p:spPr>
          <a:xfrm>
            <a:off x="1727200" y="5175934"/>
            <a:ext cx="3073399" cy="646331"/>
          </a:xfrm>
          <a:prstGeom prst="rect">
            <a:avLst/>
          </a:prstGeom>
          <a:noFill/>
        </p:spPr>
        <p:txBody>
          <a:bodyPr wrap="square" rtlCol="0">
            <a:spAutoFit/>
          </a:bodyPr>
          <a:lstStyle/>
          <a:p>
            <a:pPr algn="ctr"/>
            <a:r>
              <a:rPr lang="en-US" sz="3600" dirty="0" smtClean="0">
                <a:solidFill>
                  <a:schemeClr val="bg1"/>
                </a:solidFill>
              </a:rPr>
              <a:t>Persecutor</a:t>
            </a:r>
            <a:endParaRPr lang="en-US" sz="3600" dirty="0">
              <a:solidFill>
                <a:schemeClr val="bg1"/>
              </a:solidFill>
            </a:endParaRPr>
          </a:p>
        </p:txBody>
      </p:sp>
      <p:sp>
        <p:nvSpPr>
          <p:cNvPr id="17" name="TextBox 16"/>
          <p:cNvSpPr txBox="1"/>
          <p:nvPr/>
        </p:nvSpPr>
        <p:spPr>
          <a:xfrm>
            <a:off x="6790420" y="5166755"/>
            <a:ext cx="3073399" cy="646331"/>
          </a:xfrm>
          <a:prstGeom prst="rect">
            <a:avLst/>
          </a:prstGeom>
          <a:noFill/>
        </p:spPr>
        <p:txBody>
          <a:bodyPr wrap="square" rtlCol="0">
            <a:spAutoFit/>
          </a:bodyPr>
          <a:lstStyle/>
          <a:p>
            <a:pPr algn="ctr"/>
            <a:r>
              <a:rPr lang="en-US" sz="3600" dirty="0" smtClean="0">
                <a:solidFill>
                  <a:schemeClr val="bg1"/>
                </a:solidFill>
              </a:rPr>
              <a:t>Rescuer</a:t>
            </a:r>
            <a:endParaRPr lang="en-US" sz="3600" dirty="0">
              <a:solidFill>
                <a:schemeClr val="bg1"/>
              </a:solidFill>
            </a:endParaRPr>
          </a:p>
        </p:txBody>
      </p:sp>
    </p:spTree>
    <p:extLst>
      <p:ext uri="{BB962C8B-B14F-4D97-AF65-F5344CB8AC3E}">
        <p14:creationId xmlns:p14="http://schemas.microsoft.com/office/powerpoint/2010/main" val="3069808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9800" y="457200"/>
            <a:ext cx="9728200" cy="1143000"/>
          </a:xfrm>
        </p:spPr>
        <p:txBody>
          <a:bodyPr>
            <a:normAutofit/>
          </a:bodyPr>
          <a:lstStyle/>
          <a:p>
            <a:r>
              <a:rPr lang="en-US" sz="3600" dirty="0" smtClean="0">
                <a:solidFill>
                  <a:schemeClr val="tx1"/>
                </a:solidFill>
              </a:rPr>
              <a:t>Our role in reenactments</a:t>
            </a:r>
            <a:endParaRPr lang="en-US" sz="3600" dirty="0">
              <a:solidFill>
                <a:schemeClr val="tx1"/>
              </a:solidFill>
            </a:endParaRPr>
          </a:p>
        </p:txBody>
      </p:sp>
      <p:sp>
        <p:nvSpPr>
          <p:cNvPr id="4" name="Rounded Rectangle 3"/>
          <p:cNvSpPr/>
          <p:nvPr/>
        </p:nvSpPr>
        <p:spPr>
          <a:xfrm>
            <a:off x="939800" y="1714500"/>
            <a:ext cx="10020300" cy="13716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0" name="Rounded Rectangle 9"/>
          <p:cNvSpPr/>
          <p:nvPr/>
        </p:nvSpPr>
        <p:spPr>
          <a:xfrm>
            <a:off x="939800" y="3340100"/>
            <a:ext cx="10020300" cy="14351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p>
        </p:txBody>
      </p:sp>
      <p:sp>
        <p:nvSpPr>
          <p:cNvPr id="11" name="Rounded Rectangle 10"/>
          <p:cNvSpPr/>
          <p:nvPr/>
        </p:nvSpPr>
        <p:spPr>
          <a:xfrm>
            <a:off x="939800" y="5029200"/>
            <a:ext cx="10020300" cy="1371600"/>
          </a:xfrm>
          <a:prstGeom prst="roundRect">
            <a:avLst/>
          </a:prstGeom>
          <a:solidFill>
            <a:srgbClr val="BD3181"/>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1257300" y="1861691"/>
            <a:ext cx="9550400" cy="1077218"/>
          </a:xfrm>
          <a:prstGeom prst="rect">
            <a:avLst/>
          </a:prstGeom>
          <a:noFill/>
        </p:spPr>
        <p:txBody>
          <a:bodyPr wrap="square" rtlCol="0">
            <a:spAutoFit/>
          </a:bodyPr>
          <a:lstStyle/>
          <a:p>
            <a:r>
              <a:rPr lang="en-US" sz="3200" dirty="0" smtClean="0">
                <a:solidFill>
                  <a:schemeClr val="bg1"/>
                </a:solidFill>
              </a:rPr>
              <a:t>We have our own histories, our “stuff” can sometimes intersect with their “stuff”.</a:t>
            </a:r>
            <a:endParaRPr lang="en-US" sz="3200" dirty="0">
              <a:solidFill>
                <a:schemeClr val="bg1"/>
              </a:solidFill>
            </a:endParaRPr>
          </a:p>
        </p:txBody>
      </p:sp>
      <p:sp>
        <p:nvSpPr>
          <p:cNvPr id="14" name="TextBox 13"/>
          <p:cNvSpPr txBox="1"/>
          <p:nvPr/>
        </p:nvSpPr>
        <p:spPr>
          <a:xfrm>
            <a:off x="1257300" y="3519041"/>
            <a:ext cx="9626600" cy="1077218"/>
          </a:xfrm>
          <a:prstGeom prst="rect">
            <a:avLst/>
          </a:prstGeom>
          <a:noFill/>
        </p:spPr>
        <p:txBody>
          <a:bodyPr wrap="square" rtlCol="0">
            <a:spAutoFit/>
          </a:bodyPr>
          <a:lstStyle/>
          <a:p>
            <a:r>
              <a:rPr lang="en-US" sz="3200" dirty="0" smtClean="0">
                <a:solidFill>
                  <a:schemeClr val="bg1"/>
                </a:solidFill>
              </a:rPr>
              <a:t>By being in their reenactment we experience it ourselves.</a:t>
            </a:r>
            <a:endParaRPr lang="en-US" sz="3200" dirty="0">
              <a:solidFill>
                <a:schemeClr val="bg1"/>
              </a:solidFill>
            </a:endParaRPr>
          </a:p>
        </p:txBody>
      </p:sp>
      <p:sp>
        <p:nvSpPr>
          <p:cNvPr id="15" name="TextBox 14"/>
          <p:cNvSpPr txBox="1"/>
          <p:nvPr/>
        </p:nvSpPr>
        <p:spPr>
          <a:xfrm>
            <a:off x="1257300" y="5145613"/>
            <a:ext cx="9385300" cy="1138773"/>
          </a:xfrm>
          <a:prstGeom prst="rect">
            <a:avLst/>
          </a:prstGeom>
          <a:noFill/>
        </p:spPr>
        <p:txBody>
          <a:bodyPr wrap="square" rtlCol="0">
            <a:spAutoFit/>
          </a:bodyPr>
          <a:lstStyle/>
          <a:p>
            <a:r>
              <a:rPr lang="en-US" sz="3200" dirty="0" smtClean="0">
                <a:solidFill>
                  <a:schemeClr val="bg1"/>
                </a:solidFill>
              </a:rPr>
              <a:t>We have to be very aware of our own visceral reactions because we can get pulled in </a:t>
            </a:r>
            <a:r>
              <a:rPr lang="en-US" sz="3600" dirty="0" smtClean="0">
                <a:solidFill>
                  <a:schemeClr val="bg1"/>
                </a:solidFill>
              </a:rPr>
              <a:t>unconsciously…</a:t>
            </a:r>
            <a:endParaRPr lang="en-US" sz="3600" dirty="0">
              <a:solidFill>
                <a:schemeClr val="bg1"/>
              </a:solidFill>
            </a:endParaRPr>
          </a:p>
        </p:txBody>
      </p:sp>
    </p:spTree>
    <p:extLst>
      <p:ext uri="{BB962C8B-B14F-4D97-AF65-F5344CB8AC3E}">
        <p14:creationId xmlns:p14="http://schemas.microsoft.com/office/powerpoint/2010/main" val="2528563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72544" y="1600200"/>
            <a:ext cx="3319456" cy="4973320"/>
          </a:xfrm>
          <a:prstGeom prst="rect">
            <a:avLst/>
          </a:prstGeom>
        </p:spPr>
      </p:pic>
      <p:sp>
        <p:nvSpPr>
          <p:cNvPr id="5" name="Title 1"/>
          <p:cNvSpPr>
            <a:spLocks noGrp="1"/>
          </p:cNvSpPr>
          <p:nvPr>
            <p:ph type="title"/>
          </p:nvPr>
        </p:nvSpPr>
        <p:spPr>
          <a:xfrm>
            <a:off x="558800" y="457200"/>
            <a:ext cx="9728200" cy="1143000"/>
          </a:xfrm>
        </p:spPr>
        <p:txBody>
          <a:bodyPr>
            <a:normAutofit/>
          </a:bodyPr>
          <a:lstStyle/>
          <a:p>
            <a:r>
              <a:rPr lang="en-US" sz="3600" dirty="0" smtClean="0">
                <a:solidFill>
                  <a:schemeClr val="tx1"/>
                </a:solidFill>
              </a:rPr>
              <a:t>Reenactment</a:t>
            </a:r>
            <a:endParaRPr lang="en-US" sz="3600" dirty="0">
              <a:solidFill>
                <a:schemeClr val="tx1"/>
              </a:solidFill>
            </a:endParaRPr>
          </a:p>
        </p:txBody>
      </p:sp>
      <p:sp>
        <p:nvSpPr>
          <p:cNvPr id="6" name="Content Placeholder 2"/>
          <p:cNvSpPr txBox="1">
            <a:spLocks/>
          </p:cNvSpPr>
          <p:nvPr/>
        </p:nvSpPr>
        <p:spPr>
          <a:xfrm>
            <a:off x="558800" y="1676400"/>
            <a:ext cx="9613900" cy="51816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marL="45720" indent="0">
              <a:lnSpc>
                <a:spcPct val="120000"/>
              </a:lnSpc>
              <a:spcBef>
                <a:spcPts val="0"/>
              </a:spcBef>
              <a:spcAft>
                <a:spcPts val="2400"/>
              </a:spcAft>
              <a:buNone/>
            </a:pPr>
            <a:r>
              <a:rPr lang="en-US" sz="2600" i="1" dirty="0" smtClean="0"/>
              <a:t>A child who has a long history of sexual abuse was told by his social worker that she would have to go to the doctor.  This appointment was particularly important, since the child is diabetic and had recently had surgery.  Without proper medical care, the child could potentially lose his leg.  The social worker was adamant that the child go to doctor, knowing that this was in his best interest.  Rather than understand that the social worker was trying to help him, he responded with severe aggression, grabbing the worker’s hair         and throwing her to the ground.  Other staff came to help and     ended up physically restraining the child. </a:t>
            </a:r>
          </a:p>
        </p:txBody>
      </p:sp>
    </p:spTree>
    <p:extLst>
      <p:ext uri="{BB962C8B-B14F-4D97-AF65-F5344CB8AC3E}">
        <p14:creationId xmlns:p14="http://schemas.microsoft.com/office/powerpoint/2010/main" val="1212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31800"/>
            <a:ext cx="10109200" cy="1143000"/>
          </a:xfrm>
        </p:spPr>
        <p:txBody>
          <a:bodyPr>
            <a:noAutofit/>
          </a:bodyPr>
          <a:lstStyle/>
          <a:p>
            <a:r>
              <a:rPr lang="en-US" sz="3600" dirty="0" smtClean="0">
                <a:solidFill>
                  <a:schemeClr val="tx1"/>
                </a:solidFill>
              </a:rPr>
              <a:t>So what do we do?</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58800" y="1714500"/>
            <a:ext cx="11404600" cy="52578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lnSpc>
                <a:spcPct val="108000"/>
              </a:lnSpc>
              <a:spcBef>
                <a:spcPts val="0"/>
              </a:spcBef>
              <a:spcAft>
                <a:spcPts val="2400"/>
              </a:spcAft>
            </a:pPr>
            <a:r>
              <a:rPr lang="en-US" sz="2800" dirty="0" smtClean="0"/>
              <a:t>We teach the individuals about it and our staff so that we can recognize it.</a:t>
            </a:r>
          </a:p>
          <a:p>
            <a:pPr>
              <a:lnSpc>
                <a:spcPct val="108000"/>
              </a:lnSpc>
              <a:spcBef>
                <a:spcPts val="0"/>
              </a:spcBef>
              <a:spcAft>
                <a:spcPts val="2400"/>
              </a:spcAft>
            </a:pPr>
            <a:r>
              <a:rPr lang="en-US" sz="2800" dirty="0" smtClean="0"/>
              <a:t>We use Sanctuary language to describe reenactments rather than blaming language.</a:t>
            </a:r>
          </a:p>
          <a:p>
            <a:pPr>
              <a:lnSpc>
                <a:spcPct val="108000"/>
              </a:lnSpc>
              <a:spcBef>
                <a:spcPts val="0"/>
              </a:spcBef>
              <a:spcAft>
                <a:spcPts val="600"/>
              </a:spcAft>
            </a:pPr>
            <a:r>
              <a:rPr lang="en-US" sz="2800" dirty="0" smtClean="0"/>
              <a:t>We give them a different experience.</a:t>
            </a:r>
          </a:p>
          <a:p>
            <a:pPr lvl="2">
              <a:lnSpc>
                <a:spcPct val="108000"/>
              </a:lnSpc>
              <a:spcBef>
                <a:spcPts val="0"/>
              </a:spcBef>
              <a:spcAft>
                <a:spcPts val="600"/>
              </a:spcAft>
            </a:pPr>
            <a:r>
              <a:rPr lang="en-US" sz="2400" dirty="0" smtClean="0"/>
              <a:t>“What’s happened to you?” vs. “What’s wrong with you?”</a:t>
            </a:r>
          </a:p>
          <a:p>
            <a:pPr lvl="2">
              <a:lnSpc>
                <a:spcPct val="108000"/>
              </a:lnSpc>
              <a:spcBef>
                <a:spcPts val="0"/>
              </a:spcBef>
              <a:spcAft>
                <a:spcPts val="600"/>
              </a:spcAft>
            </a:pPr>
            <a:r>
              <a:rPr lang="en-US" sz="2400" dirty="0" smtClean="0"/>
              <a:t>We stop recreating their trauma by changing our behavior and language.</a:t>
            </a:r>
          </a:p>
          <a:p>
            <a:pPr lvl="2">
              <a:lnSpc>
                <a:spcPct val="108000"/>
              </a:lnSpc>
              <a:spcBef>
                <a:spcPts val="0"/>
              </a:spcBef>
              <a:spcAft>
                <a:spcPts val="600"/>
              </a:spcAft>
            </a:pPr>
            <a:r>
              <a:rPr lang="en-US" sz="2400" dirty="0" smtClean="0"/>
              <a:t>How we talk with each other. </a:t>
            </a:r>
          </a:p>
        </p:txBody>
      </p:sp>
    </p:spTree>
    <p:extLst>
      <p:ext uri="{BB962C8B-B14F-4D97-AF65-F5344CB8AC3E}">
        <p14:creationId xmlns:p14="http://schemas.microsoft.com/office/powerpoint/2010/main" val="265102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57200"/>
            <a:ext cx="10109200" cy="1143000"/>
          </a:xfrm>
        </p:spPr>
        <p:txBody>
          <a:bodyPr>
            <a:noAutofit/>
          </a:bodyPr>
          <a:lstStyle/>
          <a:p>
            <a:r>
              <a:rPr lang="en-US" sz="3600" dirty="0" smtClean="0">
                <a:solidFill>
                  <a:schemeClr val="tx1"/>
                </a:solidFill>
              </a:rPr>
              <a:t>Discussion</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58800" y="1714500"/>
            <a:ext cx="11404600" cy="51435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lnSpc>
                <a:spcPct val="108000"/>
              </a:lnSpc>
              <a:spcBef>
                <a:spcPts val="0"/>
              </a:spcBef>
              <a:spcAft>
                <a:spcPts val="2400"/>
              </a:spcAft>
            </a:pPr>
            <a:r>
              <a:rPr lang="en-US" sz="2600" dirty="0" smtClean="0"/>
              <a:t>Describe the history of the individual, including what you know about traumatic experience.</a:t>
            </a:r>
          </a:p>
          <a:p>
            <a:pPr>
              <a:lnSpc>
                <a:spcPct val="108000"/>
              </a:lnSpc>
              <a:spcBef>
                <a:spcPts val="0"/>
              </a:spcBef>
              <a:spcAft>
                <a:spcPts val="2400"/>
              </a:spcAft>
            </a:pPr>
            <a:r>
              <a:rPr lang="en-US" sz="2600" dirty="0" smtClean="0"/>
              <a:t>How might you understand some of this person’s behaviors in relation to his or her experiences?</a:t>
            </a:r>
          </a:p>
          <a:p>
            <a:pPr>
              <a:lnSpc>
                <a:spcPct val="108000"/>
              </a:lnSpc>
              <a:spcBef>
                <a:spcPts val="0"/>
              </a:spcBef>
              <a:spcAft>
                <a:spcPts val="2400"/>
              </a:spcAft>
            </a:pPr>
            <a:r>
              <a:rPr lang="en-US" sz="2600" dirty="0" smtClean="0"/>
              <a:t>How might your understanding of these behaviors change the way you deliver services provide treatment to this person?</a:t>
            </a:r>
          </a:p>
        </p:txBody>
      </p:sp>
    </p:spTree>
    <p:extLst>
      <p:ext uri="{BB962C8B-B14F-4D97-AF65-F5344CB8AC3E}">
        <p14:creationId xmlns:p14="http://schemas.microsoft.com/office/powerpoint/2010/main" val="2312036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31800"/>
            <a:ext cx="10109200" cy="1143000"/>
          </a:xfrm>
        </p:spPr>
        <p:txBody>
          <a:bodyPr>
            <a:noAutofit/>
          </a:bodyPr>
          <a:lstStyle/>
          <a:p>
            <a:r>
              <a:rPr lang="en-US" sz="3600" dirty="0" smtClean="0">
                <a:solidFill>
                  <a:schemeClr val="tx1"/>
                </a:solidFill>
              </a:rPr>
              <a:t>Necessary framework</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Content Placeholder 2"/>
          <p:cNvSpPr txBox="1">
            <a:spLocks/>
          </p:cNvSpPr>
          <p:nvPr/>
        </p:nvSpPr>
        <p:spPr>
          <a:xfrm>
            <a:off x="558800" y="1714500"/>
            <a:ext cx="11404600" cy="52578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lnSpc>
                <a:spcPct val="108000"/>
              </a:lnSpc>
              <a:spcBef>
                <a:spcPts val="0"/>
              </a:spcBef>
              <a:spcAft>
                <a:spcPts val="2400"/>
              </a:spcAft>
            </a:pPr>
            <a:r>
              <a:rPr lang="en-US" sz="2600" dirty="0" smtClean="0"/>
              <a:t>Many treatment models offer stages to follow to help a client progress through treatment.</a:t>
            </a:r>
          </a:p>
          <a:p>
            <a:pPr>
              <a:lnSpc>
                <a:spcPct val="108000"/>
              </a:lnSpc>
              <a:spcBef>
                <a:spcPts val="0"/>
              </a:spcBef>
              <a:spcAft>
                <a:spcPts val="2400"/>
              </a:spcAft>
            </a:pPr>
            <a:r>
              <a:rPr lang="en-US" sz="2600" dirty="0" smtClean="0"/>
              <a:t>Research has shown that linear models for change just don’t work very well. </a:t>
            </a:r>
          </a:p>
          <a:p>
            <a:pPr>
              <a:lnSpc>
                <a:spcPct val="108000"/>
              </a:lnSpc>
              <a:spcBef>
                <a:spcPts val="0"/>
              </a:spcBef>
              <a:spcAft>
                <a:spcPts val="2400"/>
              </a:spcAft>
            </a:pPr>
            <a:r>
              <a:rPr lang="en-US" sz="2600" dirty="0" smtClean="0"/>
              <a:t>We need a model for structuring change that appreciates the non-linear nature of change. </a:t>
            </a:r>
            <a:endParaRPr lang="en-US" sz="2200" dirty="0" smtClean="0"/>
          </a:p>
        </p:txBody>
      </p:sp>
    </p:spTree>
    <p:extLst>
      <p:ext uri="{BB962C8B-B14F-4D97-AF65-F5344CB8AC3E}">
        <p14:creationId xmlns:p14="http://schemas.microsoft.com/office/powerpoint/2010/main" val="215380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10058400" cy="1143000"/>
          </a:xfrm>
        </p:spPr>
        <p:txBody>
          <a:bodyPr>
            <a:normAutofit/>
          </a:bodyPr>
          <a:lstStyle/>
          <a:p>
            <a:r>
              <a:rPr lang="en-US" sz="4000" dirty="0" smtClean="0">
                <a:solidFill>
                  <a:schemeClr val="tx1"/>
                </a:solidFill>
              </a:rPr>
              <a:t>Trauma and attachment</a:t>
            </a:r>
            <a:endParaRPr lang="en-US" sz="3600" dirty="0">
              <a:solidFill>
                <a:schemeClr val="tx1"/>
              </a:solidFill>
            </a:endParaRPr>
          </a:p>
        </p:txBody>
      </p:sp>
      <p:sp>
        <p:nvSpPr>
          <p:cNvPr id="3" name="Content Placeholder 2"/>
          <p:cNvSpPr>
            <a:spLocks noGrp="1"/>
          </p:cNvSpPr>
          <p:nvPr>
            <p:ph idx="1"/>
          </p:nvPr>
        </p:nvSpPr>
        <p:spPr>
          <a:xfrm>
            <a:off x="609600" y="1600200"/>
            <a:ext cx="11455400" cy="5143500"/>
          </a:xfrm>
        </p:spPr>
        <p:txBody>
          <a:bodyPr>
            <a:normAutofit/>
          </a:bodyPr>
          <a:lstStyle/>
          <a:p>
            <a:pPr>
              <a:lnSpc>
                <a:spcPct val="108000"/>
              </a:lnSpc>
              <a:spcBef>
                <a:spcPts val="0"/>
              </a:spcBef>
              <a:spcAft>
                <a:spcPts val="2400"/>
              </a:spcAft>
            </a:pPr>
            <a:r>
              <a:rPr lang="en-US" sz="2600" dirty="0" smtClean="0">
                <a:solidFill>
                  <a:schemeClr val="tx1"/>
                </a:solidFill>
              </a:rPr>
              <a:t>Interferes with a child’s ability to have a safe and healthy attachment to a caregiver.</a:t>
            </a:r>
          </a:p>
          <a:p>
            <a:pPr>
              <a:lnSpc>
                <a:spcPct val="108000"/>
              </a:lnSpc>
              <a:spcBef>
                <a:spcPts val="0"/>
              </a:spcBef>
              <a:spcAft>
                <a:spcPts val="2400"/>
              </a:spcAft>
            </a:pPr>
            <a:r>
              <a:rPr lang="en-US" sz="2600" dirty="0" smtClean="0">
                <a:solidFill>
                  <a:schemeClr val="tx1"/>
                </a:solidFill>
              </a:rPr>
              <a:t>Research has demonstrated that attachment is the building block of all of our other human relational functions.</a:t>
            </a:r>
          </a:p>
          <a:p>
            <a:pPr>
              <a:lnSpc>
                <a:spcPct val="108000"/>
              </a:lnSpc>
              <a:spcBef>
                <a:spcPts val="0"/>
              </a:spcBef>
            </a:pPr>
            <a:r>
              <a:rPr lang="en-US" sz="2600" dirty="0" smtClean="0">
                <a:solidFill>
                  <a:schemeClr val="tx1"/>
                </a:solidFill>
              </a:rPr>
              <a:t>When attachment is disrupted, that disruption has a cascading effect on many other human functions:</a:t>
            </a:r>
          </a:p>
          <a:p>
            <a:pPr lvl="3">
              <a:lnSpc>
                <a:spcPct val="118000"/>
              </a:lnSpc>
              <a:spcBef>
                <a:spcPts val="0"/>
              </a:spcBef>
              <a:buFont typeface="Courier New" panose="02070309020205020404" pitchFamily="49" charset="0"/>
              <a:buChar char="o"/>
            </a:pPr>
            <a:r>
              <a:rPr lang="en-US" sz="2300" dirty="0" smtClean="0">
                <a:solidFill>
                  <a:schemeClr val="tx1"/>
                </a:solidFill>
              </a:rPr>
              <a:t>Emotion management</a:t>
            </a:r>
          </a:p>
          <a:p>
            <a:pPr lvl="3">
              <a:lnSpc>
                <a:spcPct val="118000"/>
              </a:lnSpc>
              <a:spcBef>
                <a:spcPts val="0"/>
              </a:spcBef>
              <a:buFont typeface="Courier New" panose="02070309020205020404" pitchFamily="49" charset="0"/>
              <a:buChar char="o"/>
            </a:pPr>
            <a:r>
              <a:rPr lang="en-US" sz="2300" dirty="0" smtClean="0">
                <a:solidFill>
                  <a:schemeClr val="tx1"/>
                </a:solidFill>
              </a:rPr>
              <a:t>Behavior</a:t>
            </a:r>
          </a:p>
          <a:p>
            <a:pPr lvl="3">
              <a:lnSpc>
                <a:spcPct val="118000"/>
              </a:lnSpc>
              <a:spcBef>
                <a:spcPts val="0"/>
              </a:spcBef>
              <a:buFont typeface="Courier New" panose="02070309020205020404" pitchFamily="49" charset="0"/>
              <a:buChar char="o"/>
            </a:pPr>
            <a:r>
              <a:rPr lang="en-US" sz="2300" dirty="0" smtClean="0">
                <a:solidFill>
                  <a:schemeClr val="tx1"/>
                </a:solidFill>
              </a:rPr>
              <a:t>Relationships</a:t>
            </a:r>
          </a:p>
          <a:p>
            <a:pPr lvl="3">
              <a:lnSpc>
                <a:spcPct val="118000"/>
              </a:lnSpc>
              <a:spcBef>
                <a:spcPts val="0"/>
              </a:spcBef>
              <a:buFont typeface="Courier New" panose="02070309020205020404" pitchFamily="49" charset="0"/>
              <a:buChar char="o"/>
            </a:pPr>
            <a:r>
              <a:rPr lang="en-US" sz="2300" dirty="0" smtClean="0">
                <a:solidFill>
                  <a:schemeClr val="tx1"/>
                </a:solidFill>
              </a:rPr>
              <a:t>Self care, etc</a:t>
            </a:r>
            <a:r>
              <a:rPr lang="en-US" sz="2000" dirty="0" smtClean="0">
                <a:solidFill>
                  <a:schemeClr val="tx1"/>
                </a:solidFill>
              </a:rPr>
              <a:t>.</a:t>
            </a:r>
            <a:endParaRPr lang="en-US" sz="2000" dirty="0">
              <a:solidFill>
                <a:schemeClr val="tx1"/>
              </a:solidFill>
            </a:endParaRPr>
          </a:p>
        </p:txBody>
      </p:sp>
    </p:spTree>
    <p:extLst>
      <p:ext uri="{BB962C8B-B14F-4D97-AF65-F5344CB8AC3E}">
        <p14:creationId xmlns:p14="http://schemas.microsoft.com/office/powerpoint/2010/main" val="574936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8800" y="457200"/>
            <a:ext cx="10109200" cy="1143000"/>
          </a:xfrm>
        </p:spPr>
        <p:txBody>
          <a:bodyPr>
            <a:noAutofit/>
          </a:bodyPr>
          <a:lstStyle/>
          <a:p>
            <a:r>
              <a:rPr lang="en-US" sz="3600" dirty="0" smtClean="0">
                <a:solidFill>
                  <a:schemeClr val="tx1"/>
                </a:solidFill>
              </a:rPr>
              <a:t>Attachment trauma</a:t>
            </a:r>
            <a:endParaRPr lang="en-US" sz="3600" dirty="0">
              <a:solidFill>
                <a:schemeClr val="tx1"/>
              </a:solidFill>
            </a:endParaRPr>
          </a:p>
        </p:txBody>
      </p:sp>
      <p:sp>
        <p:nvSpPr>
          <p:cNvPr id="3" name="AutoShape 2" descr="data:image/jpeg;base64,/9j/4AAQSkZJRgABAQAAAQABAAD/2wCEAAkGBxQSEhUTExQVFhUXFxcaFxgXGBgYGRoYGhgaGhobIRccHCggGh4rHBgdITEkJSorMjAuGiAzODUsNygtLisBCgoKDg0OGhAQGiwkHyQvLCw0LDcsLCwsLCwsLCwsLCwsLCwvLCwsLCwsLCwsLCwsLCwsLCw0LCwsNCwsLSwsNP/AABEIAM4A9QMBIgACEQEDEQH/xAAcAAEAAgMBAQEAAAAAAAAAAAAABAUCAwYBBwj/xAA+EAACAQMCBAQEBAQEBAcAAAABAhEAAyESMQQFQVETImFxBjKBkRRCobEHI1LRM2LB8CSS0uEVFnJzgqLx/8QAGgEBAQEBAQEBAAAAAAAAAAAAAAECAwUEBv/EACoRAQEAAgIBAwMCBwEAAAAAAAABAhEDITEEEkEiUYFh4RUyQ5Gh0fAT/9oADAMBAAIRAxEAPwD7hSlKBSlKBSlKBSlKBSlKBSsL15UBZiAo3JwBXN84+NbPDvpIZhKedYZIaCTqB3ztXPPlww/mpp09KpOM+KuFt73JESSoJABiM+sip1vmtprXjK4ZDsQQJPbMZ96Tm47bJlOl0m0rjLv8QLIdYHkKFiTIbUJIWIidtyImuh5Xzu1fteKp0rOk6sQ2Mduo+9Zw9RxZ3WNNVZUqJe5laRlRnUFlLCTAgEA+bbr+/aq/ifivhbdwW2ueYmMAkbKZJGAIYZrWXLhj5sTS7pXima9roFKUoFKUoFKUoFKUoFKUoFKUoFKUoFKUoFKUoFKUoFRuN45LQGtgCcKCQJPaTj71Jrj/AOJNy4vDysBBu2qDq7FfzLE4+uAM8ubO4YXKLHN/FfxOvEJbjUp1lblroQNiCN8mI794rn+L4u01sgLLsMD8isGzsckrmTOZ96qVvgrcuDJVtp8w1SMZn/tWmyx8oBgDGAIk7575H3rwc7nb7svLbb/4kbm523BxhQBAA6QB9qm8LzV0CxDKTgZiQdyAd8D1qr4ni3tofImAACN4ycnqZk59ulTOBvIyKUIDjIM4J3yNpk9to7Vzynt+qK2LfBYqqZYmFOdz5hHb19KzucY/g+GzkAElVj/7FT17D2qsZd3LtBcCVMT0nT7/AKVv4biN9JJdJBIG4H99vY+lYuOvA84bjbjsFM4AWGmQ0kR061LuXTauKJBYZC5IyAP2j6isrTITBTUzDUNZYgsywwImBBUfUioH4sg6YEzBJMkR0+/61Ne69Qd18N/E9625Nxy1katyScAtAz8xIHTv612vK/im3dQM3lJKiN8sQBmB33iAOuYr42Qw+VYljJzBgA46Yk5HepVm+QrgBy7KRqHyrlf9Dn/1Dau/D63l4pqdxLjK+727gYAqQQdiDIP1rwXRJWRqAkicwesfSvk/K/jC9Y0iRoB+TcxEAD+naf1qv5t8SXfHuMWMH5YG4LSBMwAMYPcV6H8Slm8ce/n9mfa+10qu5DxrXrKuyaJiBMyIHmnsasa9LHKZSWMlKUrQUpSgUpSgUpSgUpSgUpSgUpSgUpSgVxnxvz5kDWrdu4SoBdgzW/KdiGUgkYIJGKy+I/isK78OjG3cUAhyAZO8Bc4KycxXynmnMrmp23k94jIxAxHb6V5nq/Vf0+Py1IgrdDsz9QNRnAbIwYjI6e31rM8KNalHmROnfzHOkicGKcc9u34mlW0uo+jdCTBkZ6d/SoA4sa1jGRn+k+vWK+CTLLuNLO5btFRr1sSdRE4jy4AzOlgw3yD6CoBZkYlSPD1bGcmIMdNgK98Y6yNHfS2QpOSCPcDrjPrUZbbGAJYE566TOZ6bDerhhrzRMvBFcq0hSw0jLQTHsfWtNi54AMtJg4kwwIgR19Y9Ki8StwSxJZREtk9YU+mev6VHucx8XUjoYjcESD7n/ToetdMeK2fefKOg4/mKqyrDBDhip16RGflJwMdftWHLOJBQgZXKjuNj83T/AHFaPh64yvoXKukesEENsSdvvUjkdjwZRwyhnYQcSAWAx1rhnjjjjZ8zX5Vv1vqt2hcWSA6nIQA/MD/mwMZrZf4zIjVo8wECMSCw9jEn2FQ71/w7jM4OJCws6jpjyqDnp9qx4ly9snDBVBOnyQNSnT6f7nasezdl+P8Aatq8WziQJIMSNtx29wPp71bi60srZBOVkhQFzkA5OxnpVHy8qoOgNlQSTpCqfQk9um/+lhZ48BbYY9wCSTO2ny+yx9ame8b9I7rkfxh4KogRAsKTmJkiYmTq7A+u9dVyf4pTiLwtpA8rEzuTOI7+Xf1ONq+KJeDKFkyzYgRGBLQDIjfPT7V1fwDZYXla2Nahjq1MqsB1MagY296+n0/PzTKY27m51+iWR9ipXgNe177mUpSgUpSgUpSgUpSgUpSgUpSgUpSg+RfGnB2rnEXLhuLadSRALsbhHpM2yQYOoRgQSK5jnJ0qpbR1hkUweuXnzfN2mvqPPOeWrI4hGsWxcJYqCMXhpg+ZROrJz9JFfNOcX/EHh2goTUTAk74jOZAA33ivD9TjhMt77bim5rxA8gfZhiCANhG/1me9UtxCsQCCy4zuIzVwLHiIEUgwSGGxEnH0+9TeHtFUUm0YQiGG8DciBnB3+ornjyTjmtfhfKq4EOtskAkEQv7nA3xPtUvlPBsFa1dBhwWG+NIPsdpn9q32uMgMWKbEjMSe0gQSYAmTuajlSfI8tswOpYClQYOmc7dfesXLK7+P++BI/C6ENrUpW6uSZx1AMHBnvtVVZ4FEJCsWMaQdIK6iQDAPYde9S+HZhhOgVgCDJAO2k+8/pTjeLTUVdQQNiBIUzMHM7joes1cLlLZ9xZ2rKWwbKKDmAz6tUZIzqiem2I9xWi9x+gG3d1SCQCuQW04yRAGcz2NVZ4orc1aC6wBvGI9Mn9q28VzI3D4iWy+gAZJJjPmIMk4x2wMVmcN333+u/k223r90sQoVwnlRQCSd9jjpI9h9a3cMuGdV06mXUpXSyEapBgwQcH6fSotm2126H4cXEOTo1kGDkwQBpBGN6mW+JutCiZbUG09ROSfWBIPfPamc1NTQ0Hi4ZlQOroA5bABKAAFQDKsSTI2OO+NPCMloA3MmSQDuCfl2+Y4HT9qh2uK/mO/mUqNOjIOxyTIIwRtEzUu7eQ6rdu4IDagdPlUSRGoHVsds9MTmulw10JTBACyB1Yid51qTtj2HbrXSfDPDX7pTTgM2kiSNIBB6HOwwZz74oLXCCEKDKnzbycDoSYx37DrX0f8AhjykNN86woPlXYTmT22jHrThwnJnMS9PottYAHYAVlSlfoHMpSlApSlApSlApSlApSlApSlAqr+IuEu3LR8FitxTqUhiJIzHYztmrSlZyx901R8m5+vFeEFvBnu+IIXXqK6gRAA2kQYBIGdprjOKslTNvMnZokf6g+tfbfiHkNy8ddm94TiN1BEicgxKEgkEjcV84598Jjhggv3hqYTCoxGqY8p2jbcivG9R6fPHLc8fe6blcQl4I+smCMQIjsRj0xVgbKtGhwh3hsggkdMNJ+ozXnN7S6oFvSQRO0DG8TOc/wBqiHiRbyFXSRgRidiMjHsK+a/VqzyrO7w3iTq0tIJB1bwBDAz5RBwTmCcYNU1ywyGG29wQpxkQT3/WpJusXPhAIVGAYnvEHHtiaxBZm1u0M0zMDVvO23++1fTxy4+b19vlGnxnQsDIBid5MEEbieg2r1eHZ3lmb5gCSQ0k9Cen/apvD8KYIYF1MbHUY7A9+wr2xbbxLhuKREADqSNpJ2xjHpjFauUm9aEPi7UEsPKZgmRmencbZHtWjgETxAWchcE7x7HrH61dcXy/WvzBQdcbY057jvv1xWnglW3CXBqUzqKxPbB7wf2qTkns1PJpYcLxwbVCkBQR1IILgiB1gAzuYM4rVc4dvKdeltUmNiek/rk+vrWxHs2sKVbSQQQdagHqcRgAAyMSfesfFZnUhk8pMaSPTfcTtvvXx61dzqNNR4Qh2JTS5OpmQQDJnY/MSScnAgR1qv4ThSjE6lRhORpyTjcbSftmulHEwoIyD6GPUBjiM71HTh1uu6KhJMEAEGJMTBgGD1q4cuXcsNNXLeHN11RYYEhcZMsYBP1z9q+/cg4RrXD20Zi5CjJn7Z6AYrhf4f8AwYVbx76rgnw1XUBuPMM7SMdcV9Kr1vRcNx3nfljKlKUr72SlKUClKUClKUClKUClKUClKUClKUCsXtg7gH3E1lSg4L+KfBDwQ62iSJllA8okEsRie2+JnNfHktqQbdzUwM6ZBkEZBBJj0x/2r9OXLYYEEAgiCDsRXyX4z+BriXS/DoXR40qo1ac5ERP+leb6zhy378WpXCGwFiVbQ0EgQDJkTgEmSDOwx6VScxQGdB23iIG56V2fG8k4jh7cvaKBivzThoMMYMDfr3IrmLvL3LMRpyfMNPXYkSZG3Svj4srhl9XTVbOFNxbY8HMdQxB1b/vNWdm6rTqLkkHG09vIowwPWauvgj4R/Go6wLRRhNwZkRkAd5gn3qq+IeX3eEueGZDK8SJAYNsw7g12npryy5f5/cis4l2XSBIkGJ80qckTGZ9ag3uGknTkEzG0ED02j3rpOX8L4xa0ga5fuOq2wIAtgZLHHWTt/mJMAA91f/hSpELdCkBRME6vL5yexLe+BW//AA5MfE/slfJrNqYZcMCQVhjjtO47VZcAUDsDAnIiOhJz3zj396tfi/4ePBX9CEGY0GQWP9RK9OuM7V0PK/4dvd4FLq+W80sUbYqfWPKTvt1+tcMuLPO3GTuG3HXeGWBd1sIEMsSSwziMdRIMfWsDzPQVZVIDEMXJkiMREHtM53rqF+CeNC6fCgZwpBkAncz16R7+tR+WfCV/iNSJaKwfMbiwsiDGROx/auOOGcy1cbfwrpvg7+IKFVt3sTAEBURI6Z37zX0q3cDAMDIIkEdRXyLkHwNe1avDNsfLJkMobyllnEjeJGPevp/IuW/h7K29TMQBJZi2YjBOQPSvU9HnyZdZS6/VmrClKV9zJSlKBSlKBSlKBSlKBSlKBSlKBShrUeJSQNSyZgSOm9BtpWHjLEyIHrNZ0ClKUEXjuXWrwAu21cAyNQmD/s1UXvgngmd3NkS5zDMo2jCggDvtvmuhpWMuPDLzJRF4Dl1qwoW0gRR0XA+vf61wH8YLazw5gaiLgn0BQj7E/qa+k18x/i6xN2wOyOfuw/6atkmPSzyl/wAJuUpoucUcuWNtf8oABP1Mj6AV9Drhf4SXP+HvL2uz90X/AKa7oUx8F8sTaBMwJ3mBvEftWUUpWkKUpQKUpQKViXA3I+9ZTQKV4DXtApSlApSlApSlApSvGMb0HtKUoIt7j7afOyr6kiNp36YrR+PR3FtcsQSAfLIGDmJ67RWPOeLC6ECG47kxbES0Dck/Ko6n6da13uXtd0vfYgrMLakASIILfM2O0D0qK3cVy4EapVHGVYAAA+o/OO8/SDmseT82F4MpgXbZh1U6h6MD1U7is7XKuHInw1uer/zTj/M8mj8l4ffwbQ7kKFP3EUEh+MQEhmAiJkxEz39q2JdDbZHcbVylliL3icCrXEEq+o/yiBvouOZmf6ZH2zB5h8SrbLg2Hs3l3KNCye4UFbhyMZ+lT3Gne0r5fxPOeZfywbiqLyuVLm2mFEk4Hk3EZyTVTb+I2sXkuKVW4o03YdnS4PXzNDeoPbAip719r7NXy/8AisP+Itf+1j/mM/6VJufxNMnTZtxGJuGZ/wCXI9K4nmPM7nE3i7ksTux2A6Ko6CpllLFkX/wH8RW+Duut2Ql0L5gJClZyRvHm6dhX02zwVu4NauxRsjRcZUM9RoI99+9fIeUcPYfxLV1fO+gWrgZVNt11E5YgQ0qIJzHtXRcj+H+ZInhpxAtJJKiSRE7iFIAJzAPX1pjeix0v4bxeLa1ZvXLa2VVrjI7Oxd9QFs6yygADUZUnI2qbwXK79gv4d5biOxbTdWCrHeGSBB3jTvXzhLHEWr4tG/oi4bRdXI3edTFSCQS2vJ6n1rouJ5nx3ANbW4yXkukhHMkSBMFiQRiSJMYNXaadZd4+7Z819F8Pq9ssdHqykTp9RtUbmPxVYtOLY13XIBi0pfcT03welV3G8/4wLA4KSfzFgUA74O31rn14F7QNy54GtmMIdIgNkQdYCZgSNhS37GnSn4uOsD8PdAkTMawO5T8o2ya3NzW/cufywLfD6QfE0C8zHrGhyFHuDVMeJ4m1JH+GVKsXvNeTY6SH8zIe0mrCzxXDuW12zauIBJUdD8rKyZZD6iJFNmlxyvhLWjyMl3JJYgMxJMmSOue3apw4ZOqJ9h/auS/Ftdvg2r4XwlGq4U+dv6G0xKQJGN2xmui5Xxr3bYdlUbhgskqwMER7itSpViBSvFaa9qoUpSgUpSgUrw1gbQO8mgzdgBJIA7nFaV4gtlBI/qJ0g+2CT9o9azWwoyFUH0Ary2kagNpkR0wJ/Wghi5ctqq/y5AAJLEAepx+k1B5vxvhWzcY3HMhVCk2k1MYUDIJGd5bE1b3GC5C5+n95qrRvFcXGRnVf8IEELJGbh1AAYwNzBPcVKqD8OcJIN0OfHOpLjOxdvIxUqsmAgZTEb7nNXBZydKXCDtLhR6SF0yc+wmq/h+Eu6me14SK4BNshiuoGdQODqjrAG3vVb8TXLothTdZXydMICFKkYYSWBMLgzmMmKniCTxHFubtxLF4syibzsUW1b7YC5bHcbGTiKicDy65fst+JvcSzOSV8rBAk+UFEGhpGSGzmPUw+EsG3aWzcVrReB5nIBbcyygrk9GyNulWvNbYt2dZWySdPlCNcdmbCjxCwK56+lRUfiOYXLaMDxBR1AFtFtpbEAY/lMpYrj5pAj1Gabj0Hg2790v4ly6C4ZQo0nVIJjB0xt9sVq53y14TxL+pmID21OtbSsQFBu7nOCT/++c9sWy6orOpKAtcvMGVhB0kKsuC0YHWRjrWasSeQcve+ReZEsWFQhigAdlEsSDuCSIL4MCB1rDkfBcLc4nxLwtC03DIwV8Ihuu2hASYBW0q+pLMalc0+IH/CtYXhbiXFtaSGITQrLp2nUw+gG0mvOS84tWWvlzcljbChAoOlLSL+Uwo1AgdYHWavR2l3+RcEbMBFNsM7arau2kSTpN22CR5Y+bVHpiuETlxfU6eW3bIwck6yQqz3Cgn6V0Y4ocUzONPC8KJXVHzafyKuGuN1wIEd94j8Qtwi1w6kWVJ0kxquOcF2O2wgdhO3SVYpuAu2k4gePbLWX8rMCylTOGBG5HUGZHtXc3PhSyFPh8XcS2ckMQU/5gVXbPU1yPPeAXVcS0W8MeGwkyNRCjJJwJuHJ2yK6r4W5mSFS8EW9bUAFvKxQAAEOSysYjykLO4NJr5Sq+/8PNbZbdh/ENxSMroUqZMAsNLrGeomKrOIv3kAsO0eG+pUdm8rqMEHAjJ2MZ22rt+YcyIvcPdZTvcXDW4iI31QN536iud+K+YW7l1LllYIC6pBBgEBT/my35ZOJxBpYStfLuNuXuHFhrltFVlKrcLFTBkJ4nywTsrEdIxV5yi3c8QwtrBEt4ZtLrj5PITkSMx7esP4U5D4iXLurTcVjbXSAIVZaGAxcDB8yNgB0ke8ussl7ibaItu4qKQiOQCYLSqsNJWCJUnEEirBecfatAN43D+GxwbiTpgjc3VGoDpDAVzY4u5wt63bNxSiE6XHnYK4BZCBOpNmjpp9q6T/AMwqUi4zK0eYG2W9CJiD29dq4TjVIUoLTT4kqSTKgBpUr8ple07egpSO25BfsXVawfDLKzEEAhWDsWDKTvvEHOK84zljWbvi8MzqoBF2BrEQIOndyMdzE9RB43kd0fP51KEBiikgKTBaQCoxuGiYO847/geKuIFAa1dQ7NbgEneNJaB1O/f2qy7S9JXL+OJA8QGTsyMXVpEgiOhGduhqyW4DsR96oeT3AZKFpFy5qUoxEFmKYjyiGnHfrV0t2dx9tU/qBWolb6V4pr2qhSlKBSlKBSlKCFzAAggkBcaumqfy/UfuKwc3HgJpQdCVltIjMSAvoM/TapgsiZ3I29J3rYBQVl7lAYZu3p7hwpPpgAVQ885OlgWuILuTbuW9TMQ8AnTI1A5BYET/AGrsGMelUfxVxJTh3mG1KeoHlG8A4JjAmckYNSxYjc1uk2j4zWGVsKIdWaQQBAnUcnYVyXO14kPb8a3rIHkUbkKFJ1JOxgebpqbeABK5bwxHhW7dl/FCA6tehUEQHjpqIxI82cdRO4jk7+KWvPrbSNHz6V2JPiBgRGknJ6nGaxe18Ku5cvXkdbS+Fan/AAZLu0GY8w0qJkwPrUPi3LNpaTOE1lF0kYPiEICAoDFpE7fWaeO4kBr8xbEiXtyNJ2llUTkYJ7z1M0tq0Uu2LtxwwZhcMNJXUN3O4OZJ9MVKpfUqwtqXuaIDOdelsgyBvESABIiD1rZGmwX/AJGm4blsDSzMkghWA1AdDDAGJnO1dHY4Isb19JRXUaJ8wcqZJluhaCG33+vMc+IC2QNU5BB6FjIPcAgSM7GYE00rVw95WteH4aMQjW2JLE2xMa9c6YI/KogA95J6jlPBDhEtXbuk2m8pGSwVs+JABiCBj17iK5G1aCZBBVvy7QZhgftE9oro+L4l7yvbe64BZBcDgDWCRpCppG2DuO/pSFRecgG/YuW20vdddNtAGYW1IFt3Ex4hIXy427zWrnF0pxNm42lWEE3bMAshb5vDIhXEMCCN9wdzY804PwLV13VPFuFNNsK/iBbZENr1NvqE/wDxEkitvLFteGEuMl38QS7mXLhxkAgiSNwDgzJBzIukec54sLouarfEJEg+H4TOs5DYhuxIA32mseUJw1y/rZ2jQmm4qDT4rzqGZ04IUAgbd8mmNoC+Uslh5wqTJEwNamRuGncdRjvt+EbSC54HEF9DjygEqN4DSDkSue0T0MT5HY8t4kWW4gCBN8KIH5vDTAQGf32itHF8E1rXxDobhuuEKsPNBW2ASE7MhhexHXeW3J3svrP8xFIz5luRDAv5T5yJjpgbHarleHLlGDSIJDBg3aCJWOu9b0iu4DlfkDB7TiZDaGctq9TcjOqdutc1zvhwiXEnVc1KZUYU6YPmnBOmMnZiYrqOY8ta2B4bvpLS6k4zJwREAtjSIBmPLNRuB5aL0zAtTI0gqXXSw1TJABJOB0E4ECpYOb+GeV+JqKgLcCNrDFgCD8kRBXEzuI9xU9eXpbE29YR/Kw16XtXFxp/pcysgGNt8ira3y17dxfDPm0nUskY1MYByFIBAHQyJHUbOHZBfIBIF4ZVhgXVwwk5kjscFe5po21cu4ZlaEfXAJU6ipgmSumM56E9cEVccDxbNIKeZdwrH6GGiNjW7h7IIgiSMfXuCO9bjZyD1AiesevfatSI9W6Osj3BrMMDtXteEVUe0pSgUpSgUpSgGtVyyDvqP1P8Aetta7yk4kid4xjrnpQVXNCQNKMwaQcvq0wCdRBntiSJMVB47gRaS9ca8wbRAyJZtOAMazLNEA5n2roggUQq47AAVTc3QlrahAT4gcoMkhFYhmA6B9J33iBNSqhfDfEqlgW/LbuL5biMjNcZ430/M5IHrjHSsRfa5eIcXbi241KAEUs3yqVJBIETEsTidq22uU67xuMxbywcBdiegEr5gfUYzuK3Oj2cFhattC+IYLj5jAzuZOSMdZ3qK5Xni3b4uKxC2rNpxpGJa1pBJIy0FvuGAFb+aot2zbs2ApCsECtoDnSjEFg0MpMSZA9xtWpL54jiPw1kKbSalLtqINpcydgwJYk582JMHNjxHCo93iLjXC7WkUW2YACSrEgaQAuSIj71lUvlVx/wqMgtt5FUSx/xBA+WIU4H74rjfiW0GeHABUwxQEwwVSZB6eZV1TnpAieu4S+OFJtyHwWkebSJJ80ZiNiM5IIMg1zz8GOK4i6Rc8hIMkEC4swQuqCIBjp1zmlIp+FeGtWoQy6PMHGuAUbqMDVA/qNdf/wCEKHtqmldSkwuxuAqoOmdLEB22ggEkERXP8Ty0Ktu5bYalVWCMo1MVQu7dyo9d66rgbVy/DPckiPKNIuqNwASM++rp3mkhVTxnCXrfEjXBGgWwzNI2LBVJODAOGxuDg1K4LlgLXPKouL8ob5yWyTIGwIny4kmrJrdqzdW4y+KrjQGAl0YkzrnJJgDfV5YAyatOJ4GVXwwPyaGkj5ciCCMaZH1PerpNvn3KuFuPb1jW1y0wutlSFgBhMjzMVWI6FTI76+YcqCeA1y9qFyMLiEDEEAfmECCR1YYzXR+J+H4l2sAurnRckmTe8zmANo/OYxJjINVljgRctaNPkES6qcXFJK5aIADfLPTaTmaVf2LHEcMLZ1l0IVXEuwUxhwJJjoQDHYCpnCNdtO7r5rXzFBIInVJCscTpmAeswZxVfCt+66EGWZGVSCD2mCQdPWdpMjPQdFwh/mHUotsRBXMMOhG0xmcdetajNb795LiwG2hiDgiM5U56Vjy5H8JIjCBcgqQYAIPqCK94vggUXA1JGe4BBII6gxtUq0kbCJ3HYxVRGe2eggSJZTmMAjodhv7ddnG8vS4mkDSVIZdxDD+8kGO9TqVRotTHeMZADD6jFbga805n71lQKUpQKUpQKUpQKUpQKUpQab2s4Ugevb+/tj3FY2uEVR1JO7H5ifcfttUilBUcdwqpb1jUGwBpZgWZsASN5YiqTjuVm5dtW7mu6xDMzOxyoEGLWyLqZdyCeuJNdBzC20h8nSfKNgJBUsYiYn7TWTcuVfMJLQQWOWYHcT07iOtTSqng+XW0XxAoCJICEZaSCWgDDmF0gTiB1GmVy5DcUuBp8cq+QMWwqhcTkkASP83pmdd4XPiDcZVZMGBAx39fbtUjhrQVVAMgKAD6CmhV8y5UDauZ1eVtIYCAcmcD++1RbnBhNNyzqUDLREwY1wDgYAk91XrNXnG29a6OjSD7QcfWI/3NbggAimhz3OOWItm4QFkAsnU5EGWJljBIzsCKsAmUuLp2CsPQ5Ug+5MejdKsEtAACBtFeCwoBAAEiMU0iu4vg1dpYEebaMHyRmDHaO3QiqvjuDuIisjXEWVBQPqLBiJCsRKkCdyRvjrXS3WgbTPTvWheGYwzHzDKgfKv0/Me5+0U0u1Ra5Ba8JxGoMNaN1GMQent1nM1NS41hdLqGXYOoAWAPzKMqY6qCMfl2qSispgYWNokjvpPbbEdfpW82wRuTPWen0poVHILBDXbg0KLjK2lcgYjfvAE+tXHEWQ6wQD2nv0NRbHAAEsJViTLLuc9QcHM7jqa3i2/9c/SD9xt9qRGxbcCJMeuf1NZitajuP9f1rZVClKUClKUClKUClKUClKUClKUClKUClKUGNxZH2/QzWVKUAUApSg8jM17SlApSlB5Fe0pQIrwCvaUClKUClKUClKUClKUClKUClKUH/9k="/>
          <p:cNvSpPr>
            <a:spLocks noChangeAspect="1" noChangeArrowheads="1"/>
          </p:cNvSpPr>
          <p:nvPr/>
        </p:nvSpPr>
        <p:spPr bwMode="auto">
          <a:xfrm>
            <a:off x="155575" y="-1736725"/>
            <a:ext cx="4295775" cy="3619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cstate="print">
            <a:clrChange>
              <a:clrFrom>
                <a:srgbClr val="F0E4DD"/>
              </a:clrFrom>
              <a:clrTo>
                <a:srgbClr val="F0E4DD">
                  <a:alpha val="0"/>
                </a:srgbClr>
              </a:clrTo>
            </a:clrChange>
            <a:extLst>
              <a:ext uri="{28A0092B-C50C-407E-A947-70E740481C1C}">
                <a14:useLocalDpi xmlns:a14="http://schemas.microsoft.com/office/drawing/2010/main" val="0"/>
              </a:ext>
            </a:extLst>
          </a:blip>
          <a:stretch>
            <a:fillRect/>
          </a:stretch>
        </p:blipFill>
        <p:spPr>
          <a:xfrm flipH="1">
            <a:off x="5943600" y="2641600"/>
            <a:ext cx="7874000" cy="3937000"/>
          </a:xfrm>
          <a:prstGeom prst="rect">
            <a:avLst/>
          </a:prstGeom>
        </p:spPr>
      </p:pic>
      <p:sp>
        <p:nvSpPr>
          <p:cNvPr id="7" name="Content Placeholder 2"/>
          <p:cNvSpPr txBox="1">
            <a:spLocks/>
          </p:cNvSpPr>
          <p:nvPr/>
        </p:nvSpPr>
        <p:spPr>
          <a:xfrm>
            <a:off x="558800" y="1714500"/>
            <a:ext cx="11506200" cy="5143500"/>
          </a:xfrm>
          <a:prstGeom prst="rect">
            <a:avLst/>
          </a:prstGeom>
        </p:spPr>
        <p:txBody>
          <a:bodyPr>
            <a:normAutofit/>
          </a:bodyPr>
          <a:lstStyle>
            <a:lvl1pPr marL="274320" indent="-228600" algn="l" defTabSz="914400" rtl="0" eaLnBrk="1" latinLnBrk="0" hangingPunct="1">
              <a:lnSpc>
                <a:spcPct val="90000"/>
              </a:lnSpc>
              <a:spcBef>
                <a:spcPts val="1800"/>
              </a:spcBef>
              <a:buClr>
                <a:schemeClr val="accent1"/>
              </a:buClr>
              <a:buSzPct val="10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800"/>
              </a:spcBef>
              <a:buClr>
                <a:schemeClr val="accent1"/>
              </a:buClr>
              <a:buSzPct val="10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Clr>
                <a:schemeClr val="accent1"/>
              </a:buClr>
              <a:buSzPct val="100000"/>
              <a:buFont typeface="Arial" pitchFamily="34" charset="0"/>
              <a:buChar char="▪"/>
              <a:defRPr sz="1600" kern="1200">
                <a:solidFill>
                  <a:schemeClr val="tx1"/>
                </a:solidFill>
                <a:latin typeface="+mn-lt"/>
                <a:ea typeface="+mn-ea"/>
                <a:cs typeface="+mn-cs"/>
              </a:defRPr>
            </a:lvl3pPr>
            <a:lvl4pPr marL="118872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4pPr>
            <a:lvl5pPr marL="14630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5pPr>
            <a:lvl6pPr marL="16916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6pPr>
            <a:lvl7pPr marL="19202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7pPr>
            <a:lvl8pPr marL="21488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8pPr>
            <a:lvl9pPr marL="2377440" indent="-182880" algn="l" defTabSz="914400" rtl="0" eaLnBrk="1" latinLnBrk="0" hangingPunct="1">
              <a:lnSpc>
                <a:spcPct val="90000"/>
              </a:lnSpc>
              <a:spcBef>
                <a:spcPts val="800"/>
              </a:spcBef>
              <a:buClr>
                <a:schemeClr val="accent1"/>
              </a:buClr>
              <a:buSzPct val="100000"/>
              <a:buFont typeface="Arial" pitchFamily="34" charset="0"/>
              <a:buChar char="▪"/>
              <a:defRPr sz="1400" kern="1200">
                <a:solidFill>
                  <a:schemeClr val="tx1"/>
                </a:solidFill>
                <a:latin typeface="+mn-lt"/>
                <a:ea typeface="+mn-ea"/>
                <a:cs typeface="+mn-cs"/>
              </a:defRPr>
            </a:lvl9pPr>
          </a:lstStyle>
          <a:p>
            <a:pPr>
              <a:lnSpc>
                <a:spcPct val="108000"/>
              </a:lnSpc>
              <a:spcBef>
                <a:spcPts val="0"/>
              </a:spcBef>
              <a:spcAft>
                <a:spcPts val="2400"/>
              </a:spcAft>
            </a:pPr>
            <a:r>
              <a:rPr lang="en-US" sz="2600" dirty="0" smtClean="0"/>
              <a:t>A child may experience a feeling that a caregiver is unavailable during a time of crisis.</a:t>
            </a:r>
          </a:p>
          <a:p>
            <a:pPr>
              <a:lnSpc>
                <a:spcPct val="108000"/>
              </a:lnSpc>
              <a:spcBef>
                <a:spcPts val="0"/>
              </a:spcBef>
              <a:spcAft>
                <a:spcPts val="2400"/>
              </a:spcAft>
            </a:pPr>
            <a:endParaRPr lang="en-US" sz="2600" dirty="0"/>
          </a:p>
          <a:p>
            <a:pPr>
              <a:lnSpc>
                <a:spcPct val="108000"/>
              </a:lnSpc>
              <a:spcBef>
                <a:spcPts val="0"/>
              </a:spcBef>
              <a:spcAft>
                <a:spcPts val="2400"/>
              </a:spcAft>
            </a:pPr>
            <a:r>
              <a:rPr lang="en-US" sz="2600" dirty="0" smtClean="0"/>
              <a:t>Story: Man asks why 100 babies in an orphanage aren’t crying.</a:t>
            </a:r>
            <a:endParaRPr lang="en-US" sz="2600" dirty="0"/>
          </a:p>
        </p:txBody>
      </p:sp>
    </p:spTree>
    <p:extLst>
      <p:ext uri="{BB962C8B-B14F-4D97-AF65-F5344CB8AC3E}">
        <p14:creationId xmlns:p14="http://schemas.microsoft.com/office/powerpoint/2010/main" val="330753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17959"/>
            <a:ext cx="12192000" cy="1143000"/>
          </a:xfrm>
        </p:spPr>
        <p:txBody>
          <a:bodyPr>
            <a:normAutofit/>
          </a:bodyPr>
          <a:lstStyle/>
          <a:p>
            <a:pPr algn="ctr"/>
            <a:r>
              <a:rPr lang="en-US" sz="4000" dirty="0" smtClean="0">
                <a:solidFill>
                  <a:schemeClr val="tx1"/>
                </a:solidFill>
              </a:rPr>
              <a:t>Attachment and abuse</a:t>
            </a:r>
            <a:endParaRPr lang="en-US" sz="4000" dirty="0">
              <a:solidFill>
                <a:schemeClr val="tx1"/>
              </a:solidFill>
            </a:endParaRPr>
          </a:p>
        </p:txBody>
      </p:sp>
      <p:sp>
        <p:nvSpPr>
          <p:cNvPr id="5" name="Rounded Rectangle 4"/>
          <p:cNvSpPr/>
          <p:nvPr/>
        </p:nvSpPr>
        <p:spPr>
          <a:xfrm>
            <a:off x="584200" y="1803400"/>
            <a:ext cx="11150600" cy="1562100"/>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9" name="TextBox 8"/>
          <p:cNvSpPr txBox="1"/>
          <p:nvPr/>
        </p:nvSpPr>
        <p:spPr>
          <a:xfrm>
            <a:off x="833821" y="2045841"/>
            <a:ext cx="10723179" cy="1077218"/>
          </a:xfrm>
          <a:prstGeom prst="rect">
            <a:avLst/>
          </a:prstGeom>
          <a:noFill/>
        </p:spPr>
        <p:txBody>
          <a:bodyPr wrap="square" rtlCol="0">
            <a:spAutoFit/>
          </a:bodyPr>
          <a:lstStyle/>
          <a:p>
            <a:r>
              <a:rPr lang="en-US" sz="3200" dirty="0" smtClean="0">
                <a:solidFill>
                  <a:schemeClr val="bg1"/>
                </a:solidFill>
              </a:rPr>
              <a:t>Cessation of abuse does not necessarily change relational imbalances and dysfunction in families.</a:t>
            </a:r>
            <a:endParaRPr lang="en-US" sz="3200" dirty="0">
              <a:solidFill>
                <a:schemeClr val="bg1"/>
              </a:solidFill>
            </a:endParaRPr>
          </a:p>
        </p:txBody>
      </p:sp>
      <p:sp>
        <p:nvSpPr>
          <p:cNvPr id="13" name="Rounded Rectangle 12"/>
          <p:cNvSpPr/>
          <p:nvPr/>
        </p:nvSpPr>
        <p:spPr>
          <a:xfrm>
            <a:off x="584200" y="3607940"/>
            <a:ext cx="11150600" cy="1623825"/>
          </a:xfrm>
          <a:prstGeom prst="roundRect">
            <a:avLst/>
          </a:prstGeom>
          <a:solidFill>
            <a:schemeClr val="bg1">
              <a:lumMod val="50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4" name="TextBox 13"/>
          <p:cNvSpPr txBox="1"/>
          <p:nvPr/>
        </p:nvSpPr>
        <p:spPr>
          <a:xfrm>
            <a:off x="833821" y="3881243"/>
            <a:ext cx="10723179" cy="1077218"/>
          </a:xfrm>
          <a:prstGeom prst="rect">
            <a:avLst/>
          </a:prstGeom>
          <a:noFill/>
        </p:spPr>
        <p:txBody>
          <a:bodyPr wrap="square" rtlCol="0">
            <a:spAutoFit/>
          </a:bodyPr>
          <a:lstStyle/>
          <a:p>
            <a:r>
              <a:rPr lang="en-US" sz="3200" dirty="0" smtClean="0">
                <a:solidFill>
                  <a:schemeClr val="bg1"/>
                </a:solidFill>
              </a:rPr>
              <a:t>This changes the way a child thinks about the world: a working model of how people interact, treat each other and behave.</a:t>
            </a:r>
            <a:endParaRPr lang="en-US" sz="3200" dirty="0">
              <a:solidFill>
                <a:schemeClr val="bg1"/>
              </a:solidFill>
            </a:endParaRPr>
          </a:p>
        </p:txBody>
      </p:sp>
    </p:spTree>
    <p:extLst>
      <p:ext uri="{BB962C8B-B14F-4D97-AF65-F5344CB8AC3E}">
        <p14:creationId xmlns:p14="http://schemas.microsoft.com/office/powerpoint/2010/main" val="2752313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57300"/>
            <a:ext cx="12192000" cy="1143000"/>
          </a:xfrm>
        </p:spPr>
        <p:txBody>
          <a:bodyPr>
            <a:normAutofit/>
          </a:bodyPr>
          <a:lstStyle/>
          <a:p>
            <a:pPr algn="ctr"/>
            <a:r>
              <a:rPr lang="en-US" sz="5400" dirty="0" smtClean="0">
                <a:solidFill>
                  <a:schemeClr val="tx1"/>
                </a:solidFill>
              </a:rPr>
              <a:t>Trauma is the central problem</a:t>
            </a:r>
            <a:endParaRPr lang="en-US" sz="5400" dirty="0">
              <a:solidFill>
                <a:schemeClr val="tx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59000" y="2676524"/>
            <a:ext cx="6959600" cy="3914775"/>
          </a:xfrm>
          <a:prstGeom prst="rect">
            <a:avLst/>
          </a:prstGeom>
        </p:spPr>
      </p:pic>
    </p:spTree>
    <p:extLst>
      <p:ext uri="{BB962C8B-B14F-4D97-AF65-F5344CB8AC3E}">
        <p14:creationId xmlns:p14="http://schemas.microsoft.com/office/powerpoint/2010/main" val="4217164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2400" y="1850339"/>
            <a:ext cx="3740692" cy="3261883"/>
          </a:xfrm>
          <a:prstGeom prst="rect">
            <a:avLst/>
          </a:prstGeom>
        </p:spPr>
      </p:pic>
      <p:sp>
        <p:nvSpPr>
          <p:cNvPr id="7" name="Title 1"/>
          <p:cNvSpPr>
            <a:spLocks noGrp="1"/>
          </p:cNvSpPr>
          <p:nvPr>
            <p:ph type="title"/>
          </p:nvPr>
        </p:nvSpPr>
        <p:spPr>
          <a:xfrm>
            <a:off x="0" y="431800"/>
            <a:ext cx="12192000" cy="1143000"/>
          </a:xfrm>
        </p:spPr>
        <p:txBody>
          <a:bodyPr>
            <a:normAutofit/>
          </a:bodyPr>
          <a:lstStyle/>
          <a:p>
            <a:pPr algn="ctr"/>
            <a:r>
              <a:rPr lang="en-US" sz="4400" dirty="0" smtClean="0">
                <a:solidFill>
                  <a:schemeClr val="tx1"/>
                </a:solidFill>
              </a:rPr>
              <a:t>What does a virus do to your computer?</a:t>
            </a:r>
            <a:endParaRPr lang="en-US" sz="4400" dirty="0">
              <a:solidFill>
                <a:schemeClr val="tx1"/>
              </a:solidFill>
            </a:endParaRPr>
          </a:p>
        </p:txBody>
      </p:sp>
      <p:sp>
        <p:nvSpPr>
          <p:cNvPr id="8" name="Title 1"/>
          <p:cNvSpPr txBox="1">
            <a:spLocks/>
          </p:cNvSpPr>
          <p:nvPr/>
        </p:nvSpPr>
        <p:spPr>
          <a:xfrm>
            <a:off x="0" y="5112222"/>
            <a:ext cx="12192000" cy="114300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400" kern="1200" cap="all" baseline="0">
                <a:solidFill>
                  <a:schemeClr val="accent1"/>
                </a:solidFill>
                <a:latin typeface="+mj-lt"/>
                <a:ea typeface="+mj-ea"/>
                <a:cs typeface="+mj-cs"/>
              </a:defRPr>
            </a:lvl1pPr>
          </a:lstStyle>
          <a:p>
            <a:pPr algn="ctr"/>
            <a:r>
              <a:rPr lang="en-US" sz="4400" dirty="0" smtClean="0">
                <a:solidFill>
                  <a:schemeClr val="tx1"/>
                </a:solidFill>
              </a:rPr>
              <a:t>This is what trauma does to the brain.</a:t>
            </a:r>
            <a:endParaRPr lang="en-US" sz="4400" dirty="0">
              <a:solidFill>
                <a:schemeClr val="tx1"/>
              </a:solidFill>
            </a:endParaRPr>
          </a:p>
        </p:txBody>
      </p:sp>
    </p:spTree>
    <p:extLst>
      <p:ext uri="{BB962C8B-B14F-4D97-AF65-F5344CB8AC3E}">
        <p14:creationId xmlns:p14="http://schemas.microsoft.com/office/powerpoint/2010/main" val="328928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5465"/>
            <a:ext cx="12192000" cy="1143000"/>
          </a:xfrm>
        </p:spPr>
        <p:txBody>
          <a:bodyPr>
            <a:noAutofit/>
          </a:bodyPr>
          <a:lstStyle/>
          <a:p>
            <a:pPr algn="ctr"/>
            <a:r>
              <a:rPr lang="en-US" sz="4000" dirty="0" smtClean="0">
                <a:solidFill>
                  <a:schemeClr val="tx1"/>
                </a:solidFill>
              </a:rPr>
              <a:t>Trauma alters the brain</a:t>
            </a:r>
            <a:endParaRPr lang="en-US" sz="4000" dirty="0">
              <a:solidFill>
                <a:schemeClr val="tx1"/>
              </a:solidFill>
            </a:endParaRPr>
          </a:p>
        </p:txBody>
      </p:sp>
      <p:sp>
        <p:nvSpPr>
          <p:cNvPr id="5" name="Rounded Rectangle 4"/>
          <p:cNvSpPr/>
          <p:nvPr/>
        </p:nvSpPr>
        <p:spPr>
          <a:xfrm>
            <a:off x="5207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8" name="Rounded Rectangle 7"/>
          <p:cNvSpPr/>
          <p:nvPr/>
        </p:nvSpPr>
        <p:spPr>
          <a:xfrm>
            <a:off x="43180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9" name="Rounded Rectangle 8"/>
          <p:cNvSpPr/>
          <p:nvPr/>
        </p:nvSpPr>
        <p:spPr>
          <a:xfrm>
            <a:off x="81153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0" name="TextBox 9"/>
          <p:cNvSpPr txBox="1"/>
          <p:nvPr/>
        </p:nvSpPr>
        <p:spPr>
          <a:xfrm>
            <a:off x="766160" y="3981162"/>
            <a:ext cx="3192079" cy="1569660"/>
          </a:xfrm>
          <a:prstGeom prst="rect">
            <a:avLst/>
          </a:prstGeom>
          <a:noFill/>
        </p:spPr>
        <p:txBody>
          <a:bodyPr wrap="square" rtlCol="0">
            <a:spAutoFit/>
          </a:bodyPr>
          <a:lstStyle/>
          <a:p>
            <a:pPr algn="ctr"/>
            <a:r>
              <a:rPr lang="en-US" sz="3200" dirty="0" smtClean="0">
                <a:solidFill>
                  <a:schemeClr val="bg1"/>
                </a:solidFill>
              </a:rPr>
              <a:t>Most brain development occurs after birth.</a:t>
            </a:r>
            <a:endParaRPr lang="en-US" sz="3200" dirty="0">
              <a:solidFill>
                <a:schemeClr val="bg1"/>
              </a:solidFill>
            </a:endParaRPr>
          </a:p>
        </p:txBody>
      </p:sp>
      <p:sp>
        <p:nvSpPr>
          <p:cNvPr id="11" name="TextBox 10"/>
          <p:cNvSpPr txBox="1"/>
          <p:nvPr/>
        </p:nvSpPr>
        <p:spPr>
          <a:xfrm>
            <a:off x="4563460" y="3981162"/>
            <a:ext cx="3192079" cy="1569660"/>
          </a:xfrm>
          <a:prstGeom prst="rect">
            <a:avLst/>
          </a:prstGeom>
          <a:noFill/>
        </p:spPr>
        <p:txBody>
          <a:bodyPr wrap="square" rtlCol="0">
            <a:spAutoFit/>
          </a:bodyPr>
          <a:lstStyle/>
          <a:p>
            <a:pPr algn="ctr"/>
            <a:r>
              <a:rPr lang="en-US" sz="3200" dirty="0" smtClean="0">
                <a:solidFill>
                  <a:schemeClr val="bg1"/>
                </a:solidFill>
              </a:rPr>
              <a:t>Experiences shape the brain’s development.</a:t>
            </a:r>
            <a:endParaRPr lang="en-US" sz="3200" dirty="0">
              <a:solidFill>
                <a:schemeClr val="bg1"/>
              </a:solidFill>
            </a:endParaRPr>
          </a:p>
        </p:txBody>
      </p:sp>
      <p:sp>
        <p:nvSpPr>
          <p:cNvPr id="12" name="TextBox 11"/>
          <p:cNvSpPr txBox="1"/>
          <p:nvPr/>
        </p:nvSpPr>
        <p:spPr>
          <a:xfrm>
            <a:off x="8360760" y="3981162"/>
            <a:ext cx="3192079" cy="2062103"/>
          </a:xfrm>
          <a:prstGeom prst="rect">
            <a:avLst/>
          </a:prstGeom>
          <a:noFill/>
        </p:spPr>
        <p:txBody>
          <a:bodyPr wrap="square" rtlCol="0">
            <a:spAutoFit/>
          </a:bodyPr>
          <a:lstStyle/>
          <a:p>
            <a:pPr algn="ctr"/>
            <a:r>
              <a:rPr lang="en-US" sz="3200" dirty="0" smtClean="0">
                <a:solidFill>
                  <a:schemeClr val="bg1"/>
                </a:solidFill>
              </a:rPr>
              <a:t>Trauma can change the brain’s structure while it is still growing.</a:t>
            </a:r>
            <a:endParaRPr lang="en-US" sz="3200" dirty="0">
              <a:solidFill>
                <a:schemeClr val="bg1"/>
              </a:solidFill>
            </a:endParaRPr>
          </a:p>
        </p:txBody>
      </p:sp>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7319" y="2130830"/>
            <a:ext cx="1889760" cy="1706880"/>
          </a:xfrm>
          <a:prstGeom prst="ellipse">
            <a:avLst/>
          </a:prstGeom>
        </p:spPr>
      </p:pic>
      <p:pic>
        <p:nvPicPr>
          <p:cNvPr id="15" name="Picture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89091" y="2130830"/>
            <a:ext cx="1746708" cy="1746708"/>
          </a:xfrm>
          <a:prstGeom prst="ellipse">
            <a:avLst/>
          </a:prstGeom>
        </p:spPr>
      </p:pic>
      <p:pic>
        <p:nvPicPr>
          <p:cNvPr id="16" name="Picture 15"/>
          <p:cNvPicPr>
            <a:picLocks noChangeAspect="1"/>
          </p:cNvPicPr>
          <p:nvPr/>
        </p:nvPicPr>
        <p:blipFill rotWithShape="1">
          <a:blip r:embed="rId5">
            <a:extLst>
              <a:ext uri="{28A0092B-C50C-407E-A947-70E740481C1C}">
                <a14:useLocalDpi xmlns:a14="http://schemas.microsoft.com/office/drawing/2010/main" val="0"/>
              </a:ext>
            </a:extLst>
          </a:blip>
          <a:srcRect t="28814"/>
          <a:stretch/>
        </p:blipFill>
        <p:spPr>
          <a:xfrm>
            <a:off x="9087187" y="2130830"/>
            <a:ext cx="1737250" cy="1746708"/>
          </a:xfrm>
          <a:prstGeom prst="ellipse">
            <a:avLst/>
          </a:prstGeom>
        </p:spPr>
      </p:pic>
    </p:spTree>
    <p:extLst>
      <p:ext uri="{BB962C8B-B14F-4D97-AF65-F5344CB8AC3E}">
        <p14:creationId xmlns:p14="http://schemas.microsoft.com/office/powerpoint/2010/main" val="2850404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53421"/>
            <a:ext cx="12192000" cy="1143000"/>
          </a:xfrm>
        </p:spPr>
        <p:txBody>
          <a:bodyPr>
            <a:noAutofit/>
          </a:bodyPr>
          <a:lstStyle/>
          <a:p>
            <a:pPr algn="ctr"/>
            <a:r>
              <a:rPr lang="en-US" sz="4000" dirty="0" smtClean="0">
                <a:solidFill>
                  <a:schemeClr val="tx1"/>
                </a:solidFill>
              </a:rPr>
              <a:t>Trauma alters the brain</a:t>
            </a:r>
            <a:endParaRPr lang="en-US" sz="4000" dirty="0">
              <a:solidFill>
                <a:schemeClr val="tx1"/>
              </a:solidFill>
            </a:endParaRPr>
          </a:p>
        </p:txBody>
      </p:sp>
      <p:sp>
        <p:nvSpPr>
          <p:cNvPr id="5" name="Rounded Rectangle 4"/>
          <p:cNvSpPr/>
          <p:nvPr/>
        </p:nvSpPr>
        <p:spPr>
          <a:xfrm>
            <a:off x="5207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8" name="Rounded Rectangle 7"/>
          <p:cNvSpPr/>
          <p:nvPr/>
        </p:nvSpPr>
        <p:spPr>
          <a:xfrm>
            <a:off x="43180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9" name="Rounded Rectangle 8"/>
          <p:cNvSpPr/>
          <p:nvPr/>
        </p:nvSpPr>
        <p:spPr>
          <a:xfrm>
            <a:off x="8115300" y="1689100"/>
            <a:ext cx="3683000" cy="4838700"/>
          </a:xfrm>
          <a:prstGeom prst="roundRect">
            <a:avLst/>
          </a:prstGeom>
          <a:solidFill>
            <a:srgbClr val="BD3181"/>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endParaRPr lang="en-US">
              <a:effectLst>
                <a:outerShdw blurRad="50800" dist="38100" dir="5400000" algn="t" rotWithShape="0">
                  <a:prstClr val="black">
                    <a:alpha val="40000"/>
                  </a:prstClr>
                </a:outerShdw>
              </a:effectLst>
            </a:endParaRPr>
          </a:p>
        </p:txBody>
      </p:sp>
      <p:sp>
        <p:nvSpPr>
          <p:cNvPr id="10" name="TextBox 9"/>
          <p:cNvSpPr txBox="1"/>
          <p:nvPr/>
        </p:nvSpPr>
        <p:spPr>
          <a:xfrm>
            <a:off x="698500" y="3795974"/>
            <a:ext cx="3374037" cy="2062103"/>
          </a:xfrm>
          <a:prstGeom prst="rect">
            <a:avLst/>
          </a:prstGeom>
          <a:noFill/>
        </p:spPr>
        <p:txBody>
          <a:bodyPr wrap="square" rtlCol="0">
            <a:spAutoFit/>
          </a:bodyPr>
          <a:lstStyle/>
          <a:p>
            <a:pPr algn="ctr"/>
            <a:r>
              <a:rPr lang="en-US" sz="3200" dirty="0" smtClean="0">
                <a:solidFill>
                  <a:schemeClr val="bg1"/>
                </a:solidFill>
              </a:rPr>
              <a:t>By age 10 a child’s value system is already embedded in the brain.</a:t>
            </a:r>
            <a:endParaRPr lang="en-US" sz="3200" dirty="0">
              <a:solidFill>
                <a:schemeClr val="bg1"/>
              </a:solidFill>
            </a:endParaRPr>
          </a:p>
        </p:txBody>
      </p:sp>
      <p:sp>
        <p:nvSpPr>
          <p:cNvPr id="11" name="TextBox 10"/>
          <p:cNvSpPr txBox="1"/>
          <p:nvPr/>
        </p:nvSpPr>
        <p:spPr>
          <a:xfrm>
            <a:off x="4563460" y="3901182"/>
            <a:ext cx="3192079" cy="2062103"/>
          </a:xfrm>
          <a:prstGeom prst="rect">
            <a:avLst/>
          </a:prstGeom>
          <a:noFill/>
        </p:spPr>
        <p:txBody>
          <a:bodyPr wrap="square" rtlCol="0">
            <a:spAutoFit/>
          </a:bodyPr>
          <a:lstStyle/>
          <a:p>
            <a:pPr algn="ctr"/>
            <a:r>
              <a:rPr lang="en-US" sz="3200" dirty="0" smtClean="0">
                <a:solidFill>
                  <a:schemeClr val="bg1"/>
                </a:solidFill>
              </a:rPr>
              <a:t>Chronic stress or crisis floods the brain with stress hormones.</a:t>
            </a:r>
            <a:endParaRPr lang="en-US" sz="3200" dirty="0">
              <a:solidFill>
                <a:schemeClr val="bg1"/>
              </a:solidFill>
            </a:endParaRPr>
          </a:p>
        </p:txBody>
      </p:sp>
      <p:sp>
        <p:nvSpPr>
          <p:cNvPr id="12" name="TextBox 11"/>
          <p:cNvSpPr txBox="1"/>
          <p:nvPr/>
        </p:nvSpPr>
        <p:spPr>
          <a:xfrm>
            <a:off x="8360758" y="3901182"/>
            <a:ext cx="3192079" cy="1569660"/>
          </a:xfrm>
          <a:prstGeom prst="rect">
            <a:avLst/>
          </a:prstGeom>
          <a:noFill/>
        </p:spPr>
        <p:txBody>
          <a:bodyPr wrap="square" rtlCol="0">
            <a:spAutoFit/>
          </a:bodyPr>
          <a:lstStyle/>
          <a:p>
            <a:pPr algn="ctr"/>
            <a:r>
              <a:rPr lang="en-US" sz="3200" dirty="0" smtClean="0">
                <a:solidFill>
                  <a:schemeClr val="bg1"/>
                </a:solidFill>
              </a:rPr>
              <a:t>This creates a state of “chronic hyperarousal”.</a:t>
            </a:r>
            <a:endParaRPr lang="en-US" sz="3200" dirty="0">
              <a:solidFill>
                <a:schemeClr val="bg1"/>
              </a:solidFill>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20970" r="18767"/>
          <a:stretch/>
        </p:blipFill>
        <p:spPr>
          <a:xfrm>
            <a:off x="1422633" y="2012371"/>
            <a:ext cx="1871361" cy="1633670"/>
          </a:xfrm>
          <a:prstGeom prst="ellipse">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19700" y="2012371"/>
            <a:ext cx="1884052" cy="1749028"/>
          </a:xfrm>
          <a:prstGeom prst="ellipse">
            <a:avLst/>
          </a:prstGeom>
        </p:spPr>
      </p:pic>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47709" y="1977795"/>
            <a:ext cx="1818179" cy="1818179"/>
          </a:xfrm>
          <a:prstGeom prst="ellipse">
            <a:avLst/>
          </a:prstGeom>
        </p:spPr>
      </p:pic>
    </p:spTree>
    <p:extLst>
      <p:ext uri="{BB962C8B-B14F-4D97-AF65-F5344CB8AC3E}">
        <p14:creationId xmlns:p14="http://schemas.microsoft.com/office/powerpoint/2010/main" val="1786245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7</TotalTime>
  <Words>2127</Words>
  <Application>Microsoft Office PowerPoint</Application>
  <PresentationFormat>Widescreen</PresentationFormat>
  <Paragraphs>208</Paragraphs>
  <Slides>26</Slides>
  <Notes>25</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Corbel</vt:lpstr>
      <vt:lpstr>Courier New</vt:lpstr>
      <vt:lpstr>Basis</vt:lpstr>
      <vt:lpstr>Sanctuary</vt:lpstr>
      <vt:lpstr>Trauma Disrupts attachment</vt:lpstr>
      <vt:lpstr>Trauma and attachment</vt:lpstr>
      <vt:lpstr>Attachment trauma</vt:lpstr>
      <vt:lpstr>Attachment and abuse</vt:lpstr>
      <vt:lpstr>Trauma is the central problem</vt:lpstr>
      <vt:lpstr>What does a virus do to your computer?</vt:lpstr>
      <vt:lpstr>Trauma alters the brain</vt:lpstr>
      <vt:lpstr>Trauma alters the brain</vt:lpstr>
      <vt:lpstr>The brain and body reacts with  the most basic survival skills</vt:lpstr>
      <vt:lpstr>Trauma alters the brain</vt:lpstr>
      <vt:lpstr>Poor emotional management leads to:</vt:lpstr>
      <vt:lpstr>Dissociation</vt:lpstr>
      <vt:lpstr>Dissociation – why?</vt:lpstr>
      <vt:lpstr>Dissociation  Continuum</vt:lpstr>
      <vt:lpstr>PowerPoint Presentation</vt:lpstr>
      <vt:lpstr>Other forms of dissociation</vt:lpstr>
      <vt:lpstr>Traumatic reenactment</vt:lpstr>
      <vt:lpstr>Traumatic reenactment</vt:lpstr>
      <vt:lpstr>Exposure to stress makes us all vulnerable to reenactment</vt:lpstr>
      <vt:lpstr>Reenactment triangle</vt:lpstr>
      <vt:lpstr>Our role in reenactments</vt:lpstr>
      <vt:lpstr>Reenactment</vt:lpstr>
      <vt:lpstr>So what do we do?</vt:lpstr>
      <vt:lpstr>Discussion</vt:lpstr>
      <vt:lpstr>Necessary framework</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Disrupts attachment</dc:title>
  <dc:creator>user</dc:creator>
  <cp:lastModifiedBy>user</cp:lastModifiedBy>
  <cp:revision>2</cp:revision>
  <dcterms:created xsi:type="dcterms:W3CDTF">2018-01-03T20:22:23Z</dcterms:created>
  <dcterms:modified xsi:type="dcterms:W3CDTF">2018-01-03T20:30:55Z</dcterms:modified>
</cp:coreProperties>
</file>